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4.xml" ContentType="application/vnd.openxmlformats-officedocument.presentationml.notesSlide+xml"/>
  <Override PartName="/ppt/comments/comment5.xml" ContentType="application/vnd.openxmlformats-officedocument.presentationml.comments+xml"/>
  <Override PartName="/ppt/notesSlides/notesSlide5.xml" ContentType="application/vnd.openxmlformats-officedocument.presentationml.notesSlide+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6.xml" ContentType="application/vnd.openxmlformats-officedocument.presentationml.notesSlide+xml"/>
  <Override PartName="/ppt/comments/comment9.xml" ContentType="application/vnd.openxmlformats-officedocument.presentationml.comments+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comments/comment10.xml" ContentType="application/vnd.openxmlformats-officedocument.presentationml.comments+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omments/comment11.xml" ContentType="application/vnd.openxmlformats-officedocument.presentationml.comments+xml"/>
  <Override PartName="/ppt/notesSlides/notesSlide7.xml" ContentType="application/vnd.openxmlformats-officedocument.presentationml.notesSlide+xml"/>
  <Override PartName="/ppt/comments/comment12.xml" ContentType="application/vnd.openxmlformats-officedocument.presentationml.comments+xml"/>
  <Override PartName="/ppt/comments/comment13.xml" ContentType="application/vnd.openxmlformats-officedocument.presentationml.comments+xml"/>
  <Override PartName="/ppt/notesSlides/notesSlide8.xml" ContentType="application/vnd.openxmlformats-officedocument.presentationml.notesSlid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omments/comment14.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5.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 id="2147483674" r:id="rId5"/>
    <p:sldMasterId id="2147483692" r:id="rId6"/>
    <p:sldMasterId id="2147483711" r:id="rId7"/>
  </p:sldMasterIdLst>
  <p:notesMasterIdLst>
    <p:notesMasterId r:id="rId36"/>
  </p:notesMasterIdLst>
  <p:sldIdLst>
    <p:sldId id="257" r:id="rId8"/>
    <p:sldId id="268" r:id="rId9"/>
    <p:sldId id="284" r:id="rId10"/>
    <p:sldId id="296" r:id="rId11"/>
    <p:sldId id="277" r:id="rId12"/>
    <p:sldId id="269" r:id="rId13"/>
    <p:sldId id="281" r:id="rId14"/>
    <p:sldId id="280" r:id="rId15"/>
    <p:sldId id="291" r:id="rId16"/>
    <p:sldId id="287" r:id="rId17"/>
    <p:sldId id="302" r:id="rId18"/>
    <p:sldId id="303" r:id="rId19"/>
    <p:sldId id="258" r:id="rId20"/>
    <p:sldId id="304" r:id="rId21"/>
    <p:sldId id="294" r:id="rId22"/>
    <p:sldId id="295" r:id="rId23"/>
    <p:sldId id="305" r:id="rId24"/>
    <p:sldId id="307" r:id="rId25"/>
    <p:sldId id="266" r:id="rId26"/>
    <p:sldId id="279" r:id="rId27"/>
    <p:sldId id="297" r:id="rId28"/>
    <p:sldId id="273" r:id="rId29"/>
    <p:sldId id="300" r:id="rId30"/>
    <p:sldId id="271" r:id="rId31"/>
    <p:sldId id="306" r:id="rId32"/>
    <p:sldId id="299" r:id="rId33"/>
    <p:sldId id="275" r:id="rId34"/>
    <p:sldId id="25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F0968E5B-6E0E-43BB-84DF-0E899BE80620}">
          <p14:sldIdLst>
            <p14:sldId id="257"/>
            <p14:sldId id="268"/>
          </p14:sldIdLst>
        </p14:section>
        <p14:section name="Introduction" id="{F31C3FC5-7473-4791-BF3E-C000D1A3BE82}">
          <p14:sldIdLst>
            <p14:sldId id="284"/>
          </p14:sldIdLst>
        </p14:section>
        <p14:section name="Methodology" id="{7C94222C-A088-4F06-9A16-C66598231468}">
          <p14:sldIdLst>
            <p14:sldId id="296"/>
            <p14:sldId id="277"/>
            <p14:sldId id="269"/>
          </p14:sldIdLst>
        </p14:section>
        <p14:section name="Western Region" id="{EFE0BF95-40AD-47D9-BF34-13DEAEA7A909}">
          <p14:sldIdLst>
            <p14:sldId id="281"/>
            <p14:sldId id="280"/>
          </p14:sldIdLst>
        </p14:section>
        <p14:section name="Southwest Region" id="{167D43A8-D1D2-4268-8004-9FFDA010C9B3}">
          <p14:sldIdLst>
            <p14:sldId id="291"/>
            <p14:sldId id="287"/>
          </p14:sldIdLst>
        </p14:section>
        <p14:section name="Mid-West Region" id="{06E7B812-06DD-485E-8CA9-3AA046DFB56C}">
          <p14:sldIdLst>
            <p14:sldId id="302"/>
            <p14:sldId id="303"/>
          </p14:sldIdLst>
        </p14:section>
        <p14:section name="Northeast" id="{EE9C8EB3-FE36-40E2-A12B-D01D48822198}">
          <p14:sldIdLst>
            <p14:sldId id="258"/>
            <p14:sldId id="304"/>
          </p14:sldIdLst>
        </p14:section>
        <p14:section name="Southeast" id="{DAFE1E2D-AEE0-4E20-92EB-DF7F7F489961}">
          <p14:sldIdLst>
            <p14:sldId id="294"/>
            <p14:sldId id="295"/>
            <p14:sldId id="305"/>
          </p14:sldIdLst>
        </p14:section>
        <p14:section name="Communicating Results" id="{4066B28B-9022-482E-8C6A-EA53DF656429}">
          <p14:sldIdLst>
            <p14:sldId id="307"/>
            <p14:sldId id="266"/>
            <p14:sldId id="279"/>
            <p14:sldId id="297"/>
            <p14:sldId id="273"/>
            <p14:sldId id="300"/>
          </p14:sldIdLst>
        </p14:section>
        <p14:section name="Recommendation" id="{1BF9196D-B267-44CF-96F2-C67F663E5012}">
          <p14:sldIdLst>
            <p14:sldId id="271"/>
            <p14:sldId id="306"/>
            <p14:sldId id="299"/>
          </p14:sldIdLst>
        </p14:section>
        <p14:section name="Questions" id="{54E9B73C-E07A-4922-8F57-5543F1E91F0E}">
          <p14:sldIdLst>
            <p14:sldId id="275"/>
          </p14:sldIdLst>
        </p14:section>
        <p14:section name="Works Cited" id="{E8C98CB6-5D07-4E65-92D5-FB666B6DB23A}">
          <p14:sldIdLst>
            <p14:sldId id="25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4" autoAdjust="0"/>
    <p:restoredTop sz="87949" autoAdjust="0"/>
  </p:normalViewPr>
  <p:slideViewPr>
    <p:cSldViewPr snapToGrid="0" showGuides="1">
      <p:cViewPr varScale="1">
        <p:scale>
          <a:sx n="72" d="100"/>
          <a:sy n="72" d="100"/>
        </p:scale>
        <p:origin x="576" y="6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The Inflation rate of Rental Prices in the North East Region of the United States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Inflation</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2.1097415404257639E-2</c:v>
                </c:pt>
                <c:pt idx="1">
                  <c:v>2.8550754796589216E-2</c:v>
                </c:pt>
                <c:pt idx="2">
                  <c:v>7.5418598991812358E-2</c:v>
                </c:pt>
                <c:pt idx="3">
                  <c:v>9.9960002286657954E-2</c:v>
                </c:pt>
              </c:numCache>
            </c:numRef>
          </c:val>
          <c:smooth val="0"/>
          <c:extLst>
            <c:ext xmlns:c16="http://schemas.microsoft.com/office/drawing/2014/chart" uri="{C3380CC4-5D6E-409C-BE32-E72D297353CC}">
              <c16:uniqueId val="{00000000-0CB6-4250-A304-70194559BB89}"/>
            </c:ext>
          </c:extLst>
        </c:ser>
        <c:dLbls>
          <c:showLegendKey val="0"/>
          <c:showVal val="0"/>
          <c:showCatName val="0"/>
          <c:showSerName val="0"/>
          <c:showPercent val="0"/>
          <c:showBubbleSize val="0"/>
        </c:dLbls>
        <c:smooth val="0"/>
        <c:axId val="438415200"/>
        <c:axId val="438410280"/>
      </c:lineChart>
      <c:catAx>
        <c:axId val="438415200"/>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38410280"/>
        <c:crosses val="autoZero"/>
        <c:auto val="1"/>
        <c:lblAlgn val="ctr"/>
        <c:lblOffset val="100"/>
        <c:noMultiLvlLbl val="0"/>
      </c:catAx>
      <c:valAx>
        <c:axId val="438410280"/>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38415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Average Price of</a:t>
            </a:r>
            <a:r>
              <a:rPr lang="en-US" baseline="0" dirty="0"/>
              <a:t> R</a:t>
            </a:r>
            <a:r>
              <a:rPr lang="en-US" dirty="0"/>
              <a:t>ental Homes</a:t>
            </a:r>
            <a:r>
              <a:rPr lang="en-US" baseline="0" dirty="0"/>
              <a:t> in DC, ME, NJ, and PA</a:t>
            </a:r>
            <a:r>
              <a:rPr lang="en-US" dirty="0"/>
              <a:t> (2012-2016)</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Year 2012</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Sheet1!$A$2:$A$5</c:f>
              <c:strCache>
                <c:ptCount val="4"/>
                <c:pt idx="0">
                  <c:v>DC</c:v>
                </c:pt>
                <c:pt idx="1">
                  <c:v>ME</c:v>
                </c:pt>
                <c:pt idx="2">
                  <c:v>NJ</c:v>
                </c:pt>
                <c:pt idx="3">
                  <c:v>PA</c:v>
                </c:pt>
              </c:strCache>
            </c:strRef>
          </c:cat>
          <c:val>
            <c:numRef>
              <c:f>Sheet1!$B$2:$B$5</c:f>
              <c:numCache>
                <c:formatCode>_("$"* #,##0.00_);_("$"* \(#,##0.00\);_("$"* "-"??_);_(@_)</c:formatCode>
                <c:ptCount val="4"/>
                <c:pt idx="0">
                  <c:v>2365.0833333333298</c:v>
                </c:pt>
                <c:pt idx="1">
                  <c:v>1095.1529209621995</c:v>
                </c:pt>
                <c:pt idx="2">
                  <c:v>1955.2729468599048</c:v>
                </c:pt>
                <c:pt idx="3">
                  <c:v>1247.0037257495603</c:v>
                </c:pt>
              </c:numCache>
            </c:numRef>
          </c:val>
          <c:extLst>
            <c:ext xmlns:c16="http://schemas.microsoft.com/office/drawing/2014/chart" uri="{C3380CC4-5D6E-409C-BE32-E72D297353CC}">
              <c16:uniqueId val="{00000000-52CF-4CA7-BFF7-F2397ED71E41}"/>
            </c:ext>
          </c:extLst>
        </c:ser>
        <c:ser>
          <c:idx val="1"/>
          <c:order val="1"/>
          <c:tx>
            <c:strRef>
              <c:f>Sheet1!$C$1</c:f>
              <c:strCache>
                <c:ptCount val="1"/>
                <c:pt idx="0">
                  <c:v>Year 2013</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Sheet1!$A$2:$A$5</c:f>
              <c:strCache>
                <c:ptCount val="4"/>
                <c:pt idx="0">
                  <c:v>DC</c:v>
                </c:pt>
                <c:pt idx="1">
                  <c:v>ME</c:v>
                </c:pt>
                <c:pt idx="2">
                  <c:v>NJ</c:v>
                </c:pt>
                <c:pt idx="3">
                  <c:v>PA</c:v>
                </c:pt>
              </c:strCache>
            </c:strRef>
          </c:cat>
          <c:val>
            <c:numRef>
              <c:f>Sheet1!$C$2:$C$5</c:f>
              <c:numCache>
                <c:formatCode>_("$"* #,##0.00_);_("$"* \(#,##0.00\);_("$"* "-"??_);_(@_)</c:formatCode>
                <c:ptCount val="4"/>
                <c:pt idx="0">
                  <c:v>2446.6666666666665</c:v>
                </c:pt>
                <c:pt idx="1">
                  <c:v>1115.6804123711338</c:v>
                </c:pt>
                <c:pt idx="2">
                  <c:v>1985.8251811594182</c:v>
                </c:pt>
                <c:pt idx="3">
                  <c:v>1263.8811507936507</c:v>
                </c:pt>
              </c:numCache>
            </c:numRef>
          </c:val>
          <c:extLst>
            <c:ext xmlns:c16="http://schemas.microsoft.com/office/drawing/2014/chart" uri="{C3380CC4-5D6E-409C-BE32-E72D297353CC}">
              <c16:uniqueId val="{00000001-52CF-4CA7-BFF7-F2397ED71E41}"/>
            </c:ext>
          </c:extLst>
        </c:ser>
        <c:ser>
          <c:idx val="2"/>
          <c:order val="2"/>
          <c:tx>
            <c:strRef>
              <c:f>Sheet1!$D$1</c:f>
              <c:strCache>
                <c:ptCount val="1"/>
                <c:pt idx="0">
                  <c:v> Year 2014</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Sheet1!$A$2:$A$5</c:f>
              <c:strCache>
                <c:ptCount val="4"/>
                <c:pt idx="0">
                  <c:v>DC</c:v>
                </c:pt>
                <c:pt idx="1">
                  <c:v>ME</c:v>
                </c:pt>
                <c:pt idx="2">
                  <c:v>NJ</c:v>
                </c:pt>
                <c:pt idx="3">
                  <c:v>PA</c:v>
                </c:pt>
              </c:strCache>
            </c:strRef>
          </c:cat>
          <c:val>
            <c:numRef>
              <c:f>Sheet1!$D$2:$D$5</c:f>
              <c:numCache>
                <c:formatCode>_("$"* #,##0.00_);_("$"* \(#,##0.00\);_("$"* "-"??_);_(@_)</c:formatCode>
                <c:ptCount val="4"/>
                <c:pt idx="0">
                  <c:v>2452.3333333333335</c:v>
                </c:pt>
                <c:pt idx="1">
                  <c:v>1174.0343642611683</c:v>
                </c:pt>
                <c:pt idx="2">
                  <c:v>2037.5791062801939</c:v>
                </c:pt>
                <c:pt idx="3">
                  <c:v>1268.0741402116412</c:v>
                </c:pt>
              </c:numCache>
            </c:numRef>
          </c:val>
          <c:extLst>
            <c:ext xmlns:c16="http://schemas.microsoft.com/office/drawing/2014/chart" uri="{C3380CC4-5D6E-409C-BE32-E72D297353CC}">
              <c16:uniqueId val="{00000002-52CF-4CA7-BFF7-F2397ED71E41}"/>
            </c:ext>
          </c:extLst>
        </c:ser>
        <c:ser>
          <c:idx val="3"/>
          <c:order val="3"/>
          <c:tx>
            <c:strRef>
              <c:f>Sheet1!$E$1</c:f>
              <c:strCache>
                <c:ptCount val="1"/>
                <c:pt idx="0">
                  <c:v>Year 2015</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Sheet1!$A$2:$A$5</c:f>
              <c:strCache>
                <c:ptCount val="4"/>
                <c:pt idx="0">
                  <c:v>DC</c:v>
                </c:pt>
                <c:pt idx="1">
                  <c:v>ME</c:v>
                </c:pt>
                <c:pt idx="2">
                  <c:v>NJ</c:v>
                </c:pt>
                <c:pt idx="3">
                  <c:v>PA</c:v>
                </c:pt>
              </c:strCache>
            </c:strRef>
          </c:cat>
          <c:val>
            <c:numRef>
              <c:f>Sheet1!$E$2:$E$5</c:f>
              <c:numCache>
                <c:formatCode>_("$"* #,##0.00_);_("$"* \(#,##0.00\);_("$"* "-"??_);_(@_)</c:formatCode>
                <c:ptCount val="4"/>
                <c:pt idx="0">
                  <c:v>2480</c:v>
                </c:pt>
                <c:pt idx="1">
                  <c:v>1307.256872852234</c:v>
                </c:pt>
                <c:pt idx="2">
                  <c:v>2111.265096618356</c:v>
                </c:pt>
                <c:pt idx="3">
                  <c:v>1293.5814814814826</c:v>
                </c:pt>
              </c:numCache>
            </c:numRef>
          </c:val>
          <c:extLst>
            <c:ext xmlns:c16="http://schemas.microsoft.com/office/drawing/2014/chart" uri="{C3380CC4-5D6E-409C-BE32-E72D297353CC}">
              <c16:uniqueId val="{00000003-52CF-4CA7-BFF7-F2397ED71E41}"/>
            </c:ext>
          </c:extLst>
        </c:ser>
        <c:ser>
          <c:idx val="4"/>
          <c:order val="4"/>
          <c:tx>
            <c:strRef>
              <c:f>Sheet1!$F$1</c:f>
              <c:strCache>
                <c:ptCount val="1"/>
                <c:pt idx="0">
                  <c:v>Year 2016</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Sheet1!$A$2:$A$5</c:f>
              <c:strCache>
                <c:ptCount val="4"/>
                <c:pt idx="0">
                  <c:v>DC</c:v>
                </c:pt>
                <c:pt idx="1">
                  <c:v>ME</c:v>
                </c:pt>
                <c:pt idx="2">
                  <c:v>NJ</c:v>
                </c:pt>
                <c:pt idx="3">
                  <c:v>PA</c:v>
                </c:pt>
              </c:strCache>
            </c:strRef>
          </c:cat>
          <c:val>
            <c:numRef>
              <c:f>Sheet1!$F$2:$F$5</c:f>
              <c:numCache>
                <c:formatCode>_("$"* #,##0.00_);_("$"* \(#,##0.00\);_("$"* "-"??_);_(@_)</c:formatCode>
                <c:ptCount val="4"/>
                <c:pt idx="0">
                  <c:v>2548.3333333333335</c:v>
                </c:pt>
                <c:pt idx="1">
                  <c:v>1355.402920962199</c:v>
                </c:pt>
                <c:pt idx="2">
                  <c:v>2142.6105072463765</c:v>
                </c:pt>
                <c:pt idx="3">
                  <c:v>1301.5131613756625</c:v>
                </c:pt>
              </c:numCache>
            </c:numRef>
          </c:val>
          <c:extLst>
            <c:ext xmlns:c16="http://schemas.microsoft.com/office/drawing/2014/chart" uri="{C3380CC4-5D6E-409C-BE32-E72D297353CC}">
              <c16:uniqueId val="{00000004-52CF-4CA7-BFF7-F2397ED71E41}"/>
            </c:ext>
          </c:extLst>
        </c:ser>
        <c:dLbls>
          <c:showLegendKey val="0"/>
          <c:showVal val="0"/>
          <c:showCatName val="0"/>
          <c:showSerName val="0"/>
          <c:showPercent val="0"/>
          <c:showBubbleSize val="0"/>
        </c:dLbls>
        <c:gapWidth val="100"/>
        <c:overlap val="-24"/>
        <c:axId val="486200688"/>
        <c:axId val="486205608"/>
      </c:barChart>
      <c:catAx>
        <c:axId val="486200688"/>
        <c:scaling>
          <c:orientation val="minMax"/>
        </c:scaling>
        <c:delete val="0"/>
        <c:axPos val="b"/>
        <c:numFmt formatCode="&quot;$&quot;#,##0.00" sourceLinked="0"/>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6205608"/>
        <c:crosses val="autoZero"/>
        <c:auto val="1"/>
        <c:lblAlgn val="ctr"/>
        <c:lblOffset val="100"/>
        <c:noMultiLvlLbl val="0"/>
      </c:catAx>
      <c:valAx>
        <c:axId val="486205608"/>
        <c:scaling>
          <c:orientation val="minMax"/>
          <c:max val="2600"/>
          <c:min val="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a:t>Cost</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quot;$&quot;#,##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6200688"/>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1197"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Sheet1!$B$1</c:f>
              <c:strCache>
                <c:ptCount val="1"/>
                <c:pt idx="0">
                  <c:v>2015 Racial Demographics of Home Ownership in the US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ABE8-154A-9681-C6C3C60B7B5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ABE8-154A-9681-C6C3C60B7B55}"/>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ABE8-154A-9681-C6C3C60B7B55}"/>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ABE8-154A-9681-C6C3C60B7B55}"/>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C2A1-4827-9A85-97CEDC7221F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Sheet1!$A$2:$A$6</c:f>
              <c:strCache>
                <c:ptCount val="5"/>
                <c:pt idx="0">
                  <c:v>White</c:v>
                </c:pt>
                <c:pt idx="1">
                  <c:v>Black</c:v>
                </c:pt>
                <c:pt idx="2">
                  <c:v>Asian</c:v>
                </c:pt>
                <c:pt idx="3">
                  <c:v>Hispanic</c:v>
                </c:pt>
                <c:pt idx="4">
                  <c:v>Other Races</c:v>
                </c:pt>
              </c:strCache>
            </c:strRef>
          </c:cat>
          <c:val>
            <c:numRef>
              <c:f>Sheet1!$B$2:$B$6</c:f>
              <c:numCache>
                <c:formatCode>General</c:formatCode>
                <c:ptCount val="5"/>
                <c:pt idx="0">
                  <c:v>0.67</c:v>
                </c:pt>
                <c:pt idx="1">
                  <c:v>0.11</c:v>
                </c:pt>
                <c:pt idx="2">
                  <c:v>0.05</c:v>
                </c:pt>
                <c:pt idx="3">
                  <c:v>0.16</c:v>
                </c:pt>
                <c:pt idx="4">
                  <c:v>0.01</c:v>
                </c:pt>
              </c:numCache>
            </c:numRef>
          </c:val>
          <c:extLst>
            <c:ext xmlns:c16="http://schemas.microsoft.com/office/drawing/2014/chart" uri="{C3380CC4-5D6E-409C-BE32-E72D297353CC}">
              <c16:uniqueId val="{00000000-E273-484D-BAD2-07E653310902}"/>
            </c:ext>
          </c:extLst>
        </c:ser>
        <c:dLbls>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CT</cx:pt>
          <cx:pt idx="1">DC</cx:pt>
          <cx:pt idx="2">DE</cx:pt>
          <cx:pt idx="3">MA</cx:pt>
          <cx:pt idx="4">MD</cx:pt>
          <cx:pt idx="5">ME</cx:pt>
          <cx:pt idx="6">NH</cx:pt>
          <cx:pt idx="7">NJ</cx:pt>
          <cx:pt idx="8">NY</cx:pt>
          <cx:pt idx="9">PA</cx:pt>
          <cx:pt idx="10">RI</cx:pt>
          <cx:pt idx="11">VT</cx:pt>
        </cx:lvl>
      </cx:strDim>
      <cx:numDim type="colorVal">
        <cx:f>Sheet1!$B$2:$B$13</cx:f>
        <cx:lvl ptCount="12" formatCode="General">
          <cx:pt idx="0">1732.83380952381</cx:pt>
          <cx:pt idx="1">2365.0833333333335</cx:pt>
          <cx:pt idx="2">1264.8201754385966</cx:pt>
          <cx:pt idx="3">1776.2172818791962</cx:pt>
          <cx:pt idx="4">1747.4406187624752</cx:pt>
          <cx:pt idx="5">1095.1529209621995</cx:pt>
          <cx:pt idx="6">1433.6883239171373</cx:pt>
          <cx:pt idx="7">1955.2729468599014</cx:pt>
          <cx:pt idx="8">1745.067885304662</cx:pt>
          <cx:pt idx="9">1247.0037257495592</cx:pt>
          <cx:pt idx="10">1515.7070707070707</cx:pt>
          <cx:pt idx="11">1300.4321305841925</cx:pt>
        </cx:lvl>
      </cx:numDim>
    </cx:data>
  </cx:chartData>
  <cx:chart>
    <cx:plotArea>
      <cx:plotAreaRegion>
        <cx:series layoutId="regionMap" uniqueId="{5DD99841-1651-4194-9BEB-C146AD0D06CA}">
          <cx:tx>
            <cx:txData>
              <cx:f>Sheet1!$B$1</cx:f>
              <cx:v/>
            </cx:txData>
          </cx:tx>
          <cx:dataId val="0"/>
          <cx:layoutPr>
            <cx:geography viewedRegionType="dataOnly" cultureLanguage="en-US" cultureRegion="US" attribution="Powered by Bing">
              <cx:geoCache provider="{E9337A44-BEBE-4D9F-B70C-5C5E7DAFC167}">
                <cx:binary>1HvZctw4tu2vOPx86QJIkAA6uk7EBTjknEpJKSn1wkhJKXAewJlff7fscrWt8vFpd5y4EfUiS2SC
BPbC3nuthfQ/n8d/PGeXs/4w5lnR/ON5/P1j1LbVP377rXmOLvm5+ZTHz7psytf203OZ/1a+vsbP
l99e9HmIC/WbiTD57Tk66/Yyfvyvf8LT1KXclM/nNi6LQ3fR0/Wl6bK2+cm9H976cH7J48KNm1bH
zy3+/ePu9PHDpWjjdrqdqsvvH7+7//HDb++f8pc3fshgUm33AmOJ+YlbFDFkMctCiDL88UNWFuqP
2wa1PzkYOZwwZpu2xZHz9d27cw7jd5fhw6nU6derP5rR5/mcX170pWlgMZ///Xbkd/P/srznsiva
t4gpCN7vH49F3F5ePty05/bSfPwQN6X88gFZvi3iePN51b99H/P/+ue7CxCHd1e+geV90P6nW39F
ZfWzGPwiKugTthilzGGObVrEYu9QIZ8c6nCMCEJvmJj213f/C5XVRTeX6ev1X8Pl69j3yMAS/4bI
yNufReEXkcGfbGrZCNsM4k+QY71DxvxEIZUQAfwws2xOvr77CzKyLIrLcxs/d+3XG/8+NN8NfofN
2yL/hti48mdh+DVsLPYJcgEzxh3CiEUhKb4rZfQTwtR0bAtzZhIT86+v/gLN1wr7oXz9IMusy5/i
89dP/PsY/fgp78B6W/XfESzvZ/H4RbD4J4QYhp6CbEztHzUe4lDiMNPBFLM3ML/0vD/AumTn4awv
X6/+AkB/jnwPCqzubwjK9v/+LAa/BgqwAWxDBtkYKhx5y6J3KQTVz3EwNx3T4ZBH7/vO9tw05+eo
ay5t2/xsWj+mBO+Gv8PnbaF/R3zcnwXi1/B5q3BAw0zTBG5gmch6z9acTxRhE1PHxpYDaQO84dus
2Z71lJ2Ll69X//2s+dfI96jA8v6GqOwWP4vBr6FCrE8Os22TMqAFb3E3/5o1lNqc2RRTSi0CWfUt
Km8cenHOqyaK/5OC9m74O3zeFvo3xGf7v9hqiP3JwrbJEBA2CzkOeZc1Dv8EqQQSh0O/QSCH3vWa
7Tku/oNG88ewd3i8LexviMfV/2aXQZ+AotkYI6hiDDEbiNg7osZA/UBCEcdmX6rct/lydSmKZsr6
c/GfELTvR79D522Zf0N0rpdfK8qPKvovVjP8CcQ+xaYF+IDExKD4v0MH7tsEEgpogg387H22XEeg
yT8sm/+sz3w/+h06b8v8G6Jzd/u/iA75hCAzkMkJZpwAB3uHjvnJAXLGuIkY/0MEfZs7dxedl0X7
swn9mJv9OfAdJm+L+xtg8vMpfonQl9z57pO/6KZZ/BPhNrQZYnPTBBr9Lnc48DfGQX06iHCGiPNO
gr7zuf77af0Yo3fDv1vJ/ycT7b832P50Id1ze/Y+25ffeGw/v/vVnHs39A8W9cOa9yV2y5ffP5oW
4vQbIN8e8sfIf7llf+Ff34y8nJv2948GRWCFYoYdcH3ehM9w+XLZ/GSDGWQBMXe+cu6i1G0E5ioQ
DzAkbM6p9bYn3pK1KbvPtyBPOaheblkUvCRocn96xldlNqmy+DMif/z9oejyqzIu2ub3jza4TtWX
j73N0ybgFcKTHEYYiGqGHOD91fP5Gnxp+DT+P8RwRlUzOi+4aoI0drZWHnks9oxjvckW1JGz6dd0
FZpeWbvdbXsmz+q2vSOlKAp34kE4+eMsqXHfVusuDLAjcBFUXNo6FmjBEzc33CIV0TFtRV0sq/A6
C3LX9IuzlQjL8nAi8tCNjvilXnOXLrlrJ+IbTH6wRox+tEYOtpttW+CMcmDZ365Rh+aEzZzNCzTT
uw7j66ibg5pZV8lAnjvdvRqGMYgqjU92jK9//nLIzh+8nQBS1CaIItt69/YyD8c6Uda8YEc+rNFr
ea33JJLosfXz1ygURSi6V3pDrsvQJeuIy/TG8NmW3zAq531deeSA9RZv6pV5znfzMj2kndvsYi2G
Q1fJxot305kRMWlh39AkmBO3XIzP5V20sa5QULGLAmnuGXy+Sy/p4DlX5NS4QymmUswwZtvmYqZC
GEp0j/UxP/aNNKylnYucepS71ixwJbEWcy1VIppNvhl89DKK3lq0VLDaLahrpIK5+qbe4VTidROw
leXmj+URIxE9J7ewHH+8L17nwLieYz/ehgunE6kp+rNii2HT7RMPMT+5TIvc7dx58uJQpJV4Ndd1
I1uuRGIskRLN0zyIjgrDzZ8aKkbiGkv92DM3Nz19ZLnIiDBNz4yEui1LwY9hE2TJYbqaqVRb5UjN
bstDelFEjLkwtuWtHczXrBDFfT7cokGUiQvhUJvpoTg7/pDKMBb2a1JLunWcZY9XqfKKRCq16Jk/
DBAQd1TCoiIlwpke+hz29HbGmciwV6ADQf7UCXrQj8PaeSqvwn1b7sybwRLMEn25iJWMWsmv48DY
5athp1b9vFBXzrov5eQ6mWwsWZ2zVc1EF4noULrWa+Ip3+z8XAuUi+GpTby096NUJI5ry/DBbLyq
vIpv22jL1mRy6SALRyZe6xXrOSB+5JFG8sSLC2Gf8Eu4rUzhbOeHRgnu5vtQZo/R1txaCkLbVK5R
yBmL3BbhLJKAbkYsiiSY1uyeJ6Ig7lS62UUfslGMOzMWZI9OZu/Z12pJtYiosGJZmnLAkt/2EIlE
pK2kdFO3wlwk526pZb43r3El2FE9ObuuWbeGiO/DIzvMsYCtXcm+dTtbWEtnl++HJWq93NrQQ0M8
I/OqRfE0+EUlk0W9yB64C/WEL6JOJlt+xe/mWpRdQCs5eq3MITtEdul3BKK5NpPbpJT1vlw6+ybz
Z1ugTuSxoOlqeDDfQCON2/XCFEPoZl57dhaxm9UCezySs9cYsvT5wV6pTkTbppJOLuxhiT0SC+dZ
y+ltgY5feHTZJ0LNEEiBhyDZTouwWhAqtNS7PJfdMtqmicQEaqDVuhOSfe+FSHaO2ytPIYFfsmPk
ZQvrlGqRBaaYFuNVmgknmCJpL5Nj+zi5i2kRHQmSRiUKJdWetq5qhX0bnptXo1l1Wpjbvl9O99Vq
9AgX/NCFYhyFEUx6iWIxBqOSjSnY3uqO/NBv21O0ShxBT9M1ukdu7kZEoGu818P/UJyh/X3ff96c
3DcBjTGGNmcD7/m2NpvZzOzBMetFo1q34HNg5vSexY378zL8lyL89hqgVpQjaHbAor5/jdbG1KEQ
1wsbD7dvr+DTuJzUeJmbOBdT3ko01yDl/zwi/UHfMcGS/uvqCPBpUDuEMsIRtPFvV2epmjgjb5oF
NvJ7a4pDzx6LZFGNSovCsYxHbDci45kfVneJ4sTF7FxaQ+GGTiN7ajhLUk23ZRj2i5mZkGpZOfud
XYg2ttAm7cb9qAwta6YbH1uTLWMUE4+NJvO1iSt/nstBpHWza0coGdmcubwka2Rlyb6YrXpDhom5
VkJXqeOHddPcmVVnS4fGtehRx2VWlIZnsfm6zfPQh11ODTUtTKsXEyuPrU27G2U35pZnxbpOqt7N
U2oITVS15G2zGWkRB5OCRhai6sT7cqnsfaZy6mf2c6cGWRdd5mvHqMXYCaPM/bJuVyhPcWCheUm7
YvadNKkEKXRgOGEnB61lxY1YDkMGuVH0V3EBSwDYWygHTBS88WuNjVWJ8lqyiN+blTZczefKxTp+
7XSb7sxBNyIu0U3qhGQb9zURxez0UKjMSpS2sUrZtLBrfXCyOJVoyv0xriNB7MKCSbJX8zbCIdTU
Ihpd2HKhUFlburbCljCNmQSkzpk/osI3zDQSVoLotm3oNiFz4VI0QOOjZD9pawocgzwNfCQ73nok
M3MRdjRb9L1pCNTazTJtsDcOyZVVGs/chJkV9nxrm2cF8xUly190ScKFXTnQz2Zzn/TtNjLsXLal
Y/tm7Nx1sT17JIdGEU6RyBwgCX0DHE2TWcyOc2PP6gZVWiYp3iEWLYzJvsLjSz3a13NlWAFR0/3o
VHfVmJ2jfYei3GvG5nqMipskVLdm3LwkbKzFDBt4Jl0q7eb+7XcyeHiImTfHRuLbueWqccaujQxY
YkoWPbSEgneePTuWhBM3l5h55+VJYkmdqF1U2cfYnLeGgTpJOCDNzFWZlEZgZMRY6FJ7ST800kpR
I3Q33BVVLhEbSjlWivnGeJlgqyMjux0r8yWk02qYCg2FL80FSgMj7SbhqE5Do3Cu4KsNSkzQGdpd
DwhMoQIWMYts3uKpcqtK+d1wU5FKtlUE80jdqstcMkVBgTr3DTMUGv6YXXimfEo6aUW2OxTU03Mm
W1YvyJVTFdBBuejpLIuyllVauyzvpI1DMYxUJHrZ6VjmQyxD/Gj3hqQaiRSIV2Ffkug8jzdzb7vW
2B9ZM2y4FS0ZRT6pYknTWTTzJBqgaP0YO+ucamdtKUWCOM/3U2QnpVAhNT1G35qG7qxNaHSsE4ru
ZstNymlY2i0JM1HZvTsVuF6aTjEtkrxbNGlIKmHjsVsXtb42ShUGpFTKHdNEy9KO8Eo1M15VUPlE
ZbHGZb2pFlPfr3DXEJGGYyirqvAYRvFqKmOfNoa5+vzDmUxzlcUaOJvJ2yioW3YVtn0hC8Nu3AQ3
WpDJqrwhQul6JEO6os45SUMgrZ8vxey+6PNiVcZ5tv58xY54+uW33nyGjEjWs13YkiqMZF6T3lPa
ykTUZlA+R56Fq6gzL7UyDd80+9i7imU2CbSfr5tBAl0EClAtmNtsywPPRRz0VAJlDE/mcV6Yp6Ty
Gldvs+24xecsFc26SaXDXX41GwJqd3qabiD3680YyfFVB9jrgSFsrB07ifIQMYFOxghsKTo3G+KP
2w6JcFc+5Wug7EjYmTAfACPnga2bm2hB3JgISqHO72kV0EZApc+xmxMIlEStOxBXN5Lu0BVPBQZ6
mrraWQGd7ZWIMsHoEh+YCwQfEaFPuJET3WCoCcSlQBClkwj7iV2xF7asL3F/imY3TVzSStLBwP61
tjz7btiYnSwmYXBZpMB6ZNq62Y4H9K68BSKvrpgY72hAA7SPA6olhSZWANGwXrPHOQkKyZ7mx2QW
NKgbrzSBaYsJehO0PMdt1+0C1yBV/H5tjqtSrbIeCiiXLNnR0tV24OD1kHrK9KdhMTLfAnY1eFaz
xmRpJ7AcT7drHkq01b2AWmojURLR1KKqvXgUFXvj54Y3OFc2liMs71BDbVrn3uDFzI8MQQcoCNBP
pC7kWLsNxLDy1H3WBpVrAzndMZi5BSS0SoR+MKvAwn4xyHKSLBWZLY1I2HtzxeIl/NgWsLxGGKGw
mc9q4bjDA8Q4hfyaghYJbS1MiIezGTvfHGQSibz3JkO0rYi9+FBCtIBdXuxQWnqtn8r6DZ5aNKOH
UjFCGd9zZ5XWAlSIU1wP/XLkJ2MHJYzvbHvlnIzK6xewLXJjCSGmSuTqhu7IS99C9fNAkrXVSveR
aLGcgTOyW7ortGiSHYvXzovtGYf5LtyDfmpOOgfVft3ejtqFd6tHoL4PxaZa9i+gyYpGkovlxztn
m5+7UiJLtPfDMR5l7Ei+g7RJvbZcsEE6hSyPla9vIpBarWAnyADrKQexlrg9ll0NoIHclPWxVh5x
7V16tIGqzq6J107i8coLXX3fU6GGRQXzX8F8Ubc1kzcZBxTK8MZWUCRudSrrWtA6qI84EpNawjLh
0X1/VeKHspQFE4xtlO3GqZekEoJIQUjuUi3tDa49ug5XDBQoA10DSPnwjDp1AaDCReFdl96pOcgd
6aRB1q2NJ1J48bXCi26WNg9qIGI7vp9yD80iH7fjst+kjSiVDzuXiNAQdaDXXeqPq3aVbhPlArPJ
XiYukwfEN9kmLBagbZ1QFkC2i2X5pGsRgpoTEXATJegD7KtplmMs+k7qUhgLE2pG95R4ZFE0oMyj
RTEKytz0IQtaRwIZAAE2eONdXIl03wZhLo3BTS3R9MKIpGkKg8mBwRaRyvGGTQ2CvHDnLYddAxIV
fAEve9QGCBc52jI6gCIvVml62wfA8vgt47K7L4HhjAGT1rKR+AH7ZuAcswDMnFOOxAztY5ltY986
FuAreHSzLrE33wy5N17VSNRX2QH0zKn1k2UcS7JNoYwpt3I5FO6XKBZqke8IPLd/IAF7hDUcQOmy
YhGt+qCfhapg1Vnuzh5flqU77hWWk5aI+kXpo1143dailR2oukoOLsjy9rrZG6d6bd908McDO/BS
PEbLZh2CkQI04RCOHu9AbMuxv0kmnwUzFP0l9/mT6eV30ELbqyISeDP65U7t9PNsiYmCukpjyfeG
JQnQrWP11Ln2FiosubV28TFdqwUxV8pakckLJ2FOYkKLLN1U7bJCV86BbOlNeZc3AggmfKGzUG4I
u85e6BeQBhEYKnqJH2izmvcg6XbQYcAKAY0YP7VctKbgyosgWalLO5kRmeduFa4g7rlLHup1EYuK
ePoBW55lwTZgO7uVGvvUCPpwERmLEfuAUxj5sJYyPaBxU5KlmUgQqT04Cp1fbMFWGUogCxtQlfil
qZ+AVfDaLdsNOUS3hrCYwD47mAG/wZFbZ6J0hELSTAWJZezpTuhlZLpWJ8ZNvIiBEfBdvdMRNKRd
7UgMWfnaa9dawrZT9/Nzvvtc5oinVvkjuCtDIvBjrhZAi7g3XeVBuUoPKl5Z+CkyZMIOatjGjwMQ
r2w961UbiaRds6oDxruF4t9NK5Wuw+G2w7DTjVfR1wGjXplcQf3h0wQS7DZd9TeTFz3je4O7oAiG
bXYCB8J6wHswQHpL4H22nP36gFuRAJ87qEfoS1AMLOvMe7/b9vvyOm6E/dz6qpH5PUKScddBkkMA
BpFAK4P6qEAKKuFgLzuO1VExYOEytQMOvaX0oalgqHan5LGlMt2bwEsP40MY3hgxuGGyXVqwYxPT
tbXbeXMnwkelRJqKAnvVU30sH8twQ+6q+Dq5YtWa2wt7kZzeiKfhx+exFCQTfexqLNJVsp+txQyN
4h4vKp8EnZxyEYEhskBBuwR52m3j1I10UJt+d2G22xYCyqaqBUpEd2I3aN6FN8WCeuGpu7SVqIAF
3PalyDNhaRcSRe2Qlx8pkuFVeSBSXVebfJbp2UlF/Wr53WMF/sbrtMrPpnXIY9mAqJsh7P16GGBL
i+wGel584HK66lFgx8t2FXvTI+nc+ghV3cqhTEoF3tguXeubvlpBF7EW7M4BmzIXfA+G0tny0QX+
wHYwqOUIPjNYrGMQJiKpvQzL8NYE93JtX1dglkR+lB3yizUDi/Xyi01FkR5mvk6xb3is8C26U6Lq
r3pnGUJbnNAjAbslI0/9jECcIEHUw+zkrk6hQRGvbPwSUi8GYTsQqHSDKdNOuxlQoDrWINQ9Wg3Q
dEOw1bApyHYCgf5QFDLcauu10c86cvUVrGmCHtXLcKkuwGGKvQaScLAKESqZAUtY0dbT2uOprE5J
BxxXkEsIMBYrOwX5IbrjkArYx9Ftv+lf6PPwGDoiVXJ+qi+gGnnjllqGr43jj9BoBtDMK/CS7Xs1
CuhZqJA4oKt5O7n5Jg9yYJfu4IhhlwLN0JVXkKA0fNy71brtRb2LvRmJCfvkBS2BIsaBzqVak229
AMMPykvtqV12KpZJEI2yeeoqj4KteVuvy0Zmg4BOsWdBvWNsjYLx0l/YDnaloWR+O2+jbfHMb9W+
3eaJIE98Gd/pTQ+7IBT13Tj5U/GK56vJFkUmQXpNybIoRaz98ZmyoIJjCg5SRigGG91o3DHOLdkz
ZUoyTmg9mwTiPNa2Ws2gYiObovWgMrweP9/AqN32eWsEqJm018L/AhDd293PPz5/7vNvn4fRQUEh
T9MGinKH13yMcf3l0yWdq1U4XWWqXQx5Eh0ahF1lj5ZrMSTiCOpMWzfEZUibHjUhXpWlxiCvHOwm
Yw5cnklqJ3sVjZDYedPLvMKxa9P0EPNoDV+JgLnxFpxbkiO/N6CDzBRxERY1cdu0SoXZpzn4RyYU
D6f0YzMBRmXQ1g8n5DWUaZFqBGYUt8HnDCPltUl7wqkTeXXXDDc4j0ScF5lfm+CwIw6Eu4WDLbcO
kxGUsL5pGou5ZcjOZkSgcRmVqybLpZlWrtKZ6Zqcam/INJjmZpj7VjxGd3Hs2zUh0kgo9mPVatlb
ofZrO86AekIrLOuyva6BHTErcjlPmNCjArE2EpBrzbAmHfT1Kp3BSGHDOkqygxHWs+wRDrdRY50c
MvdihvqQdGm0LCZwMomRXFflsGIVXVNoTmFUr3sLuXjOWuCPwJCHMjxkcfhIrLRZtWYBZv0I8jmB
+tfMtp+l/qBKvTJpuUzVGvT1VVuhzDXJDJa4mafeFOegRCYgFXlLlmrgxyinkUzizo96tmqo2oTV
+OCkhbnsBwPOyVrnKkzOWaf1KuT4QqoMZFnPRq+fkiRAYQz91wiSjmQnwkCshGnP5cwqQ+Rzqz0j
HK9ndciLwn7Iu4fGKJEcUXsquhns5cGNk/C2tl+xUWlhqeyujzLoq3U6gqfGX+uCrnEzamEYITgn
Bcwhn7BXj8QbTGaA9J3vjZb1i3a0YlGj6HUObbCRQA0xlbnR0EeLELy8upuPNSVs0SVGI2uDgfft
DHDCoIb76e1lpgnqFE/S5GEODnRmCz1zz4lan2BuyDgxkWgic4EqsKdjiwdzSkqZFlErtLnu5vuh
Nu77ItrBt029nlvgNvblfduCGPs8Nk/sV8SWKa6gWA+g38FPi+kIkj9j+8xBtdATum0ReSjGdNHV
ntNJgwC9r6HrTDO/g6ociY4pmAF9xmFzX9rDKspBEFcFUFSrbI9FbWTQfCzg2gN/0qOL4/CJOECN
475b0xIIc5XDCQIRJScnnuEH3YHjmBI4wGrjQabDtCn7zlcVSAYzgiOUpI6pF2dZgHWulteRDYdK
5QSKLo3qoMQxiJkGCbOmBz7ROyMZQDZRDXwandJqeEpG6DSsCIOJgx+Ut0s7blfa7Ao46OltQZJj
7ZSZSCwoKRkCtRw1WelG8ey1uTV59WS2CxbXjuBF7Kx6DA2AqttuJFFAraAHXZq0PZLYQIcR2lTT
8FYa8W0YJWeb4ALcJ5p6rG2XZmalgdVU0BdNzqXVg29hKKtYNjU4ejGcIEKJ9Kyp5kKHnYssOG9T
XbVnvDjEgz7ienqzySYmpgaLCLfXfGga2G/DMSdtImLTASVDJ0eYDRxbhK1MhhKOkxFVi2oCC9Yx
/AqXBwtCC7vTLBaaAKW1NWlEn3b3SZkBH8ngLAZqeL7h9Z3FQKLhIjnRlsPxVRJOO1LkMlHsth+S
zew0bmiS1GcFCsoStPTYR6ZnG8bkJulk7is4BzRQ2fsOjx2RUUumfFaCpONNwmqwFDJ+rjNQrmWU
H8cOOlIPWFnc0mIa21mStN5VYDO0bXiJHOJafXdflUkim4kkwsmSxKsmOFhDZFw1/Yo15mM0ApGt
2hNy1gpXOzjXWFS0hg3QNhc+wsF93rioqYHgF9tyssCbydVWXpfMXuZ1fYM4242VDvrBgZO2Fg3L
XOuXKlvxCZ2VyqGdFp0hWDwnwmgyMJtodkoNv0nh9Ffb0TYrexPs0QwID0ic6XR2Jj5JuwZi30S1
LHrwSS3D3LQduCLaeNOqbLiOWQHEI4kPSCtpZ3a+sGo49h3LTs4lv1E6yf2sm6CxptWiaeZl6/Sr
MNFoXWqjlAnKrse+PfVVUos6n4GemArEMnCivOgPpWGcx77zpsjaq75Yw1cn9sPIFaDRNWJOQEri
RjCDjn7WRI4kNvzp5KZehCkKIgqauFCqAR6VUbfk+bEcB7hUga2mh36dReqI6Og2ZS/TxsZBPWQZ
HK0O4P72ZtBANRMOS8Hu6K0dns27rJ+cICZpJ+ZsZdvFfJ7teP3/KPuS7cZxZdsv4l0E2ICcvIFa
q7NsOZ3p9AQrmyqiIQn23de/TSjLcrrqnLp3goUIBCnbIoFo9g6TZHJ2yiWPWQQfNG2K535IEUSH
zdPgIYPLe/bY4jldjj42eBpvPb/Wq6hNETeh1pr4CKs6FmxrXmx06a24LO48z9nKAok+L43JUpJ8
56XFoYvkk4Pf/7NE8lwb/aKZFjiJBbxFHGQk9zSqbb278zv34MaOWVAvQwpZedinKl9uRIHAntUV
Akwe4th3WrNTCnHHJPOlmyi54XnXnfVg9p2K2Crskw5fSbwSU082Huo6yxEJIF9ShIbh+M3XsVr2
IFAuTaF3k0vuMhPtfNW068ghzkK0WiM5Hq7CaVj1QGysejEu9UTrZe3i+w/5tPEE4jICEMuSK+dh
9JtsFxS+WlVRjpA9M5vSsHyrevpnX3ZI46b1sv/UOW6wjsJwWY4KoUPdnmoqJCq7Yj35+d0YNU91
FiGv2VQ73kZ3KZPIQVTBY5/hyC2mdieH+F7jT7SUnB2LkDurIsFhg6JVmsqncqzxxtTBFzoUwdLV
2VfN3ee+EuM2CAMU6uIvzE2Q6OuGTeD1fCnjOtt1SfjiRxOyDspZARquUaTJ2YL4bIOvu98YQl+a
LgkWYYicQDTnrAOaXibHOYhieqo0KhDY2AN/TQq8xpnff4pyEyyTiPxss7Y6+areIo9fLIRflJuO
N5ek3pmUfQ+pdFd1Hu6TbPxTmURsorCLFhx/IeP763ZAfo048NikL+gyrMdlOeCtZuUPVpY42UI8
EqLm2aoZ6nClNyTT5ZJ2OVnmlDxzt02OXYtAwQc6wvC2W6ZKPulMtRsUaNoFwG13cYlStu4AgZg2
MuXxakBFY+yR10gadqIePANsbCfmDuOijR85B6uzGadpK/Pu3HkbJ6Koy4vW205V7u/rrPf3dvZB
HFIz7oRB4Frq7xKVoTXxymDfR+L9YHVRNcZr6SavieLZ3g5lhzcAGxZZZwW8Nk7oV7c13r4O8x+B
cetNrGO66lzHXbhl0uwD0SHDJxIEpQSBrIq8fDV0zhqgKuQ0U0RuSdHsuyQxOx9ZpyBt5yRu+mto
x+LRyTy2mWIn3NdqrPIFDQzbU+GF1yHPgT9pvsZkYHvnbZCAF/hTUO5UHTb7dB4yOuDHKdtmwwL3
kvURsmJekD+4vKfbrg30MS21v7XV7l+wvF/l7iu07Icpxkom4hcj+U38f9s/zAyMqy1b9qb+XcQ9
ft10xtP9JvwN3Pcf4HtXPvR/WPwN2/cbkvEv7KpF6M1cirdq/t+QfR8Ake8wgfN1v3B9Yfg/MQP+
n8V+TK9Msyu0D2RBwDl9FodA3MY0ntGav5B9jPyPF/jMCz06QxLeYH0EAE+PBiSOCWUkZpT9X2B9
AAn+hjwAuhp3d+OQeBR0Xy+iH3B9KVFVTnod/FF65hTkrvc8lIjACjHFW9KF9Ln3S7rKpire2lUX
u/B1lVa5d11NU/1r9Z+utbeyxv90LYm/ycSIVdIV5cEOUZqWxeImx8NYHtg8fNCpZIIDeVU69THM
m+Eu8afqeBvSIn4vSj9zDkZjY4m9L0mRotAW4ux3ZrEcc3fd94JtaVj6Xyhrfuq86c8oSC+IEGvD
KrXRUz++BgWcl4bEX7oEW3Ws4JItXIaALuUTP4xjyQ92FhYxP+Q8CYHHmVesrDnx9h3eRT26eN0Z
0rxN5SHHH/UTsggpYeWG+BE5WFmE7dkx3P0O0KG6G5WfH9UkzDGdB8EHtkzdwkcO47cFK9ohlJU5
IqB34MTM0wLwzV4f7Vo6DM4aKQLgxJIRZTRviu5VXXUIN3h0L+bZNCC4quLArAqyNbVXf47d0nlo
UqO32kEueSg6c9/NA3c0BlaOi6DIe5SoevjrCz9DoqsoE3goTXNPkma6TwrHfyJG1mva8WRTDVXw
JJKiPyVFDZcUIE9XuEF30VrVe1RFwUSrL62bNhf8Ht0dYitUs2edHeZ3ZRFLBRjZrAsnmgB08J8v
sjdKg+7Oq4zZ9YM3F81kOx76SL8frK6gbHi3YHWdXzz/+s4jD7W07s4nfXquPCmeOHfgc/khWVZ+
KJ6GekRCuK+HlaJ9sy114x0Ioe2+YH13F5FS3geDCtd5NJkLHSJvGThafIFnmaPcH3eHIi/dlaFD
iuilVp/tLH2b1b0jr7rbjHkUcLlUhGuSAilAWI6UseAoU1i5z7tgm2QxUIlkbFfdJEq47r14YoPO
76aqK++SwY0uRd0B/+Fk6idiiHVTiuy14SMBuMuRp6Ch/Jh4qMjyZuQb0/rBIit4QhZo/xAs8NCb
TZFScy9GYe5dVpn7cR5K1gcoqFfFxi5U0SgI3husOKIJgA8tfrB2OJU8faUq6wXwO6Wzn0UcaJ1Y
Iivm7L3WvOL1xC/0JuJorx4RBxBvylDKb7wSUZVPDipPdYJ0lmnWXg8Aq1Ve11VNvodFJu5YFsi1
EU64bJEGi7aB88NpUJLTjHv32TAXllk6fe7SPsXhLRMgQKOkgV8cFCPS3Hp8iKdguA5wvHGFfK9J
hmhhymrach+mQzosB5+O25QlqN5yFLfpWGU/ZJ/cDaodvgR1dc/ycqvn3cIO2PX4IZj3EStmdjO5
yfgCz3xCnMgqoo5NR7KTqHw42SyYXhLuHsOahiiPTU84+eWXLIr7tRtwdTRTlZ0kUOVX0y6fjsrP
zJd3R+E/ANsI+R3XBvaBG1PwFUI/DtHMgLrz6fMONc5IJlsRiugPHcp0J2OtgFiIZbF3itDsG00h
2+lH+aPpO/lv04/X1uOkl06DlJTvTe5zWyaXMhiHcyalejb9kmd1tuRm5Ot0/prtQMLJxx6W6WOe
Nld9Ro1AGmQ2ieYrBqfia2t3u+ztips+oFMy10T/V59R5tWpzPv8aYwqgEM60z9KWlVHhFJqFYRN
8S3R3T4ZvORzBjTbzo+QDk2qqPjWHRqZ6G91hvoB+sNEd2Gq68+Ok+0ypRf9hEgxmfIHJ2yCSyba
UzKy9mUMAnEHOBeiAda0L3lXArxd1eKcBTWKZgkjwG8jVo+rUbx2HD595qLM1+XR+AT3/YHN+joa
xNrNJr4rZZB/mVoXYRD0bazYZmwURflYi1fSnPtxYC98zJ27rq38tVUnnb9rVCGfkzgCnMOf9Ir3
iXz1UGH7l6cvmhHzN84Cnj5QYbHjobmJBw8Hj+LvT9+kADUK3VD+VER7KLzi6FKunl59F8W0fqTw
GQruXdopwlFuxlc3jcOlkwCQONWjdxGJ82XEC7shPdJPY8r1sfJcfcyK6tfM6pwoe9D5hAr073pr
O7ThgMzIfO1tWYXlQ+VV+Iv/w+2szq3VthDtI7gCZj20bX90myw46ipS68xMyUsTqjObX+6ABw8l
CCVfrCny6b9Mu4m+MzUsZT+NAyZDkZEvIdBRiAdRga1Ek/hi4fjOVOQPUdvv8EpueuUr1Asxc1Nf
J4ukFb9mv69+tHMGuRmQRLhee1s1UU32tGr9ZZTH7tEZp/dDXJCd8sJq90F/s9W8cI9WDANzbIaM
30k9AjB/M7lda3WByc+0T4c7e6ldtPqPl2Wxe3E07VeD0Rs+peMnHJ5Ig0ekegnHBmW5Juq/Ix47
TToRYBeAnSKR45BAgBeLJoirC5FZtXSC/JmoQZ2pcOnzmzTFiYd0ZvlMu0ydySzNa1aiOKlulv+r
66b5E97ucvu8BJ9gpbe12+fNazfp7ScL8pTtNOLVhSISDIAC4egQADmcMT85WZ2d3QZgUbGQADcQ
kuGX3T8Zi4Hzu//+JjOQqd6/yIidPA+1itgLiR/PQc/vL/IgpENF5Tk/pXKfmqmKHiOm1Am4ww4J
P7zRcAl+tLkXPcL1kafyTR9BX7/puwlJdVPS0doPTMbv7K3eS9iPlH+TVXyJmxSVc7zcBHibv57a
62zWuVNdrpWcS6NIucNwfqjtsh3s02Zn1hCnI3gfnj/X4uebXW8eEZ4vy0m4K8fAKS7TGTfTxYBI
z05xZjxkHF1Prqzo5lH62BB1lcxs4XHgWuSQmYMMXqcmXUZ8DA5p2dTnnvbAAUid/SgDVJN4OLxm
cJPXN4sw+MkDpIqjEGAKTwPkFcLJusmF9y/egIXoG8s0mwNpf/4W52AX8HeQSyPv47dYtKNBzcOL
fjooiQYOqqwlKDhzFGkIcFLU+WQFre/6oHA+FTI0T3L81mVAW9UqAbGmglf4JhbcxQ+sen5djSWr
HuNkRFHKuQumkh49P03u6sKlx2CeebPOzqzutmoK7mxvdnbWy/5C8kkeewYaB/PpsGnKqj7rKfk1
2AXTxgOCwr901mTCIbu0C0WQDqhbzdeRWWlvY62tYaxRxPjvb0r49zcFRTPEh2DvgvOHmP73NyUJ
Oum4g/B+BnkDpoaU5Ni+DWEt8aRauWl8eIdAVniNBO9jNrGqMscXk8rOAyI78O8dqf17Xc8lIVGf
/LH17+k8WL1UfrqOR+IvPyzYVUBnEdlSuW7a2Gl2ZpIsvUcBRK0kzV5KVLt3gQnqcz209dmbZ7Pe
+OF4d7XVytdnQMUPnd8BTEtN/MCYPFR94T17eowe5rXSjd6t1bPkI8dp8FwCPOqUu7ov1MHOVD/+
mqVvs9vqbZb0TB00ravtf/9u0Kfjb9tYBFrh3HLAjed2EB/IJYIJnqrRrX7qJp/AS2JFvEH+1zml
UflQOEO3s9JVxQiYVFXejqvEA4AuvcqztV1XWgKGxqrdmEfOTMYMOlT1zLvb2AVrK0OKur7pmwUv
KrVUZnK+BjS/mKIiyQIJkrFBwapKvIeB5uVrz5G3TpvcfXLFNKxB7eCnsnDVjsq83EWh8E4ahyaA
+6p68jLQ3MZaJK/zHYVGDht39HmiL6jDV1tgX4Bm6svsBzrNbcuhH19kl/H15LB+T9KQP1iLtAr7
exSxFBLh8zM7P56D37pHZp/ZvkSGOkA5enNbuRkaCqS9h3LOMu+9+jEGgilFMvrJL2PxRPuWrmQc
1Rure7NoBiA2ycAv5Rw/BpPIN5Qjk1/PotXJlGWbMobvx2zEmbzJOSK1R2todU6s1Goiqn60C7d7
oeKELSqnqEbUTrP3SwAkmii/b5MB8fA8YzQz9wXw5wcCROsHvbWwi/OV1vR2UTBfWc1Xvt3WWli9
NaNyuN7Wqj5c/vtt69j8y5kd/e1hB1vZRwOHKAxCbPkf6axNKF016pz/0GO+ImgoZBbtVCJCdxGm
o0NUhiI9xDLgZBFUalqZCTHhwi5/MFSRAKj9am6Nhvke1vJmbm9pRXvLqACDCLWqjVTNeC99D/TF
hqftfXGwmqn3xntt1axQfJP07oBiZQ1o620dWVuU51mqtxOR4/11+dddCLJIi6rKgrVJ1kUVtUAP
O211JMqU2cpO7VA7KT9kydoKbu9Xx3fGN7NxXhFouXAAW1EWBW5nVdcpbyUOIObxDUdF/lTn+bgp
4LMDr9qZk9XZAeV4wNjtNOpRhHJB2wNmQvzS3QxF3Py6g9XFRRCjNeNbHvyfgn//Q/APDnPs+gi/
EP9jhwI06cNZFE8qiIvG+a5rFDyRuwArqgINmJh2WNkz4naWRF083EevViHzAqb2TBkzr1zpCaU+
a291djbJabjvfmAnme86n1LXe/1+/+uHSsX+ZHgI9JDVj9k8dOwiXL98uPoMs+OAEPymSaJMPxTq
6Ld0OeB7edQggzzFTpesat/42wTApycwq9QhLGkJpipWBzIET/MFPsc+YFXIuOIClHjSus631rdx
YnCy8c6YOysmWdmuaErMnTu7QYL/tWoz77dVm3m3q+5s/OFaot382WR9tpuK4U8OWNGDcEV+HZyk
+zkVmuysyi62UdrtFK3+zEidP6QunVZDTD38Jmjs0W4UKL3d7DmqDlyVkY7BuRxd4FXqoFgHNU9e
a+YsKy68l2niqyQpzZYPrVjhcBFPXemJJ6KBjk4a52xVgxwMHNlCrPpA4Yxre7qOmzYH8Et2IDeZ
+FyCLn9m86wIAFVFNiXd3RYGHQMa6ExLa3bT25u0Td69W0CucFp4rgNnQ3J/OnRVieyGhjenQHd2
nfBHM7LhZexMvkHxH9S6ohhfeGvOYQv0gRbiXzZChhrOb8ELsmKu77tACjCUbbzwQw6s7XlUueU0
fB8qZPrdRT4AVhL6Q3CCn/ZogoyDLtn4f3qdiA+TcrsnpG3rO80y8Itm0Q5d8SnMp/JiBSrx3PiM
8Y0VBcmDU6KCRyu1KLg/dZL/qdMS9OXOKe6RW/Wvea5xdNam752DzWFdc1VpFAPT2qV6ebPzbBYr
bvm6jIOVk+6tE5bF8JR1kbor63eZ38UYhfxVw4oNyl7ByUvNk03u26HQ2UPSVcW9lTi+gnXqsXB9
rQaoKrzZGzICcQlvdO8rQB7tLAuH6FM5Vkeg6QDtnfX+qP193PDoUxMVH/Ve78IdUsDP9sQFG+1f
trZgroq9D2UImTtHovXG3AHHR37z960tKmndjHVovtcjsGM559Wuydp7NYx6BARDDCeg/sDsmGdG
5/UurOp7xHN1sLfGs5j1XI2L2LukbspOMQhqd0Uci33j9NmJqSlcszwbnnCyAAQlZfaNZcNBtwUI
+BUYrKzT9CebsV+5G9xT5ARPSOLnyHBFI+pK8EjKCZ08AA0a84ec6UXMpm2bcQqWCNXyD4qOyCug
HLPlNB89tyEUsj5G83DTdXmxcAnAZozGILbDvWsuBgDnnFd3qCJ7XzwlzGos/GAXpI73pQmjI6dx
cWnTsb+ohh+wBerPBTszNukjfhR9tDM7RFMFPA9IqYD3puTO6qoYNBBKE3d7DZtRePqUFjXf3gJt
G5vfRBtY27j7zdaqrEUIrhMPugatCpLxcBuA9xwPWZrdZVlDgZGZ8WC31avMBApWwJWAQdb75yns
V22elSdvlqyqwalzcJvhZCXsMb/0nXHlZlRuv7zprAlqOK8EGKZtjxxv9V15br7umyHceTlAGmkx
Jl8zL/eWyF2OBzNm+ZcZQWn14Hib3SgA90JmTnz1TI1cFBpqnoELCR+J3zyHsx5tRlCtjAcOihgY
doaOwNsseDmQ8dANffiUe0Y+N2ZjE09+DeggBJs/8kUk3oR0Nku6d2aJ3JQqFuv//kqhJ+vfXins
jWieyyIKzyH82GBmAJu9iEE2/54JvC/Md6OjHZxoUptyTMHbetP5ohmB7EAi/GqTp6l7xJsXvFlY
2w+itQ/cMV+kGX4lVjZPwpnGvQI89MEOY+AufR+eyE0VSgAqxxIIwZIa/2oGpIXehG4dLa3O6zUo
y2VcbgCZG5bFANwOGcr4Uxk67jr0gKuxYjH51Z1uIoGwA6tqzFEPNKAUWLFFs6dz5/onK2kxmU9J
cL3QarKwu+NKsYcklj+Um+WHLETSufUHvrAlsHEOQD7o3Fmnf7e76ZwAletrre3Dda0XjYegBy9n
cpKvrc7057oDRoUATXOgY8JP4eR2qzTQ7ld3SnYuacOfv5tqhtPHn02DsutWchj6bVQJUPxNJ+6j
eShdpHNdVyyFTAHUDUowweyqlftouEcY6O+cigKcZnVxF4j7ykFvEE+M+frddaVD2TaNgAMohUjP
3tS8TmD7f1Yh3DQ/Q3LMilXR+1tA3PK1FWuaSvQt6Pn2apxysN3SrjpYMXHKFxaI9hwmFfkswDlD
P+4/Wo42GWjFFDyNwDKeALp/saeYVaE2d0B8K8/MxOyYaP/ijwZ1ThuQkQysh4Igl3SL1G5hmV2l
JRJKH+I1h7tmNxAZ7eOJY/dp2lHtS+nvxIDOLgrAOVQj64M3DwmagKJgiNlktMFuF69uKjuzZtbC
inZwGwZmGyfo7AQg00IlbbSlnHlrY6R8CY0ZF3Iap5PuE/45Hs+CdfLF5QE/TBxMFCvSGDRjFrrZ
zoqmyQ8Ae/GLqtRXXoffAOZmqyTkwz4WJntuRHqogH58tXo566nv/qOeIae+lw5o7rYcOoSxXlvR
1kRtNdQu3MqmN107NXfF5O6c2vVO3BVmg8PPRdEb4m2I30Tuop8ReAZotDPrEuQ+APmbp1VJ1WmS
O16U3knFIAYlA3idgEpHpwFhOCinffkViYNpKUXIDx0yk89Fy/Gyy/Krrx1/q2jabOoJLS5Kin4S
ONmfIl/E18un2ezD5VnrrKwerpK/DqQ6yhIg+xv8wTPgGauMeWC9A/4AT4CcwbTH9wBpzFmzDCZ4
iVGb6DNrwbjlDJDp2U0QKDaC3OJUa8AyswerQ+NmVDDYc9ya38zAFNA9Ip+FKJz40R8vE5J7Zkni
3Flp6oGY4bUCeOGSz4toZQIoRBee//sJgX6qH04I9OlGV884dIkHRCSiyt+dLpY5edkBNfxacB+U
FvhfB7eTYPh6QLOC52vnIQ+CQ8cKkAoBk16iUdebgV26DlVQAP8J5giKn+UW/QHSayIaHXTB+MOz
ubYhFzdhAeJSna5tQBZ25teq6jLQ/fGqWvyCxTPYWVu3zxVr5e6mv0Eh+r8Wrb3FRNzMYkDX1VRf
DDgkU65BBlXDmnXZ9EJJindKoj+al1TjS9wD0xwjxwusaX81cybWnbLBoUvr8MC7cDc8IDPUH7UG
q7t5Qh8qGjfjD+7UB/F2Z5xTQNS/3dm6V3Tojo2nonM8NPe2LpnJ/pE4uv/iV0G59lXaHGNHx0f0
hRFrx1HZS+1V97JGgr+1CeI8aZILx1m6IEVTnv0Avm9P3T1O7fHFq4EDB6UK9YJZtGYUUKZjQbp8
YTg4WciQZA+3ZzkZ0aCsGNz99WH2wmK48zLEuNbEDs384IvQPLe9cWd08q/rb7b2nteXxgnM9X7o
hAEO4iSqJYJUfUEmmqyGOojXRRyALTQPNJOvU+aPByvxnqBlhX6xgr1GME53XhPXAMvA/J/uM+Ta
/RcXC228//YCeTRGVgYgI29Oy32IWvSg64wLU7w2gmZ75OWA0ffj5ASgUrbUCD5WQR3k9coq/2nZ
LjRF8LWu/bmNHwLNJj63YdJdrKCrql5RHomtFZ2hJScXfKNrkKu1+weQ18D9VlFwN5IAbUyGIehX
Km6TlVcWZtVXY3hXqvaLROizNlIAwDNN8Tnwe8KQP/S+RLmv9lYXzukCNTqoxfESjR8gTaMPKi+f
gG3quwI7oDFoL5Lz2H+MxLS2P1RGkXlwZ66ajZa5acUjStXL0CT9k7Wo/BQFnDw1OyuWLIz2/Zzo
sSLxQHIutey36P6CFgf+sGrgLd2HxTjeT2WDPCMRbr9OWqdZiqjNAVWfl2rHfY2LyL8b42RCY7hE
3Jkx79DwZiAXwepuNSG5c0n02K2GeaZmHUhy9ORYt51pEuOMlCilp+IhEBRlk3moS9SXrB5B34OV
JrBGUceOD1GoGTqNdF/t1lGbZNp0hZOBPtQnh7ZR4U7k/LFJh/pkIWtgsOmdiCuwFOYt3Q5Oxh+1
ZvXJSjcLC3mzV73dw1rIBHBsD2/84rYv2s2OklqcGv7zg9qKrKPihFSVFW5bpt0f7Rpvf942Szsr
/VNXR1V4Px9WRaT00UOtbo+4EWAYFfQnl6BRVBKlA/J9QPIPbqA+t8LvQHwqzbcyax7i1Od/hs33
Lh/BXXBIsTZAEP6sG/Kah3H+NdFhgq54wtsXFAE1dTx2GkGGPCkGALoMarPLiX6MdA42sJh1diGP
nkIBHxCY7zkAHxIFsgtN0AOT/krNDSBHmrg74Sl4jBKBXpl/TdJEXTXqr8m81BB2dkSnD6GbRidH
1C0Y0BVSi23gVAhFoIwJEJyrsgHlI++ZfJQKPT4KF00gRNu46BDoByB8ujreWOcAu0/1qMZz6oBI
CxDb8bb/Mfw1NvD3suV16+vqSyMiZ80IYJa91Okn2L8Q7rffW4l2dh1BsSfw43rP3MJblxVqSAxN
CqwFqK1y1VSVPmVty+7RSKtANw1Gd05kcOhGcXAoELkeqnmw4m2oSnfbe6nY3VRtqPutB9T59JlU
dbtFwnuN5JtAT0HlPwyoZD9EDhrSkWFiaMXjo7eKiRT6HpYg2NtlfzYEoVQh8khQyCzVNpJpvPA6
kAhVWk17Am7kMdUN2bSkwsPjg3VaB5x9KVnwY0CzoD8K0IBYDBjfYkKbM6eshu/aAZaCtjVHaz4f
+K/OVE8GvKaY0vAxraPyyahWrl3QVzZ20ZMNO3MnBs8Ii1aVkBzNXZCQ3FnRcdP+ECQBAvxeNwXy
NOlzqrz0NJVFvioC4HE3Ze1ma5mhHCJSVFPQEBg1FDu1Sjvoefk6c0EVWBQ5ii83Gytiuw23kT+g
pxkXdO6YWcm9kOplMEN85mUWn8FsRaKWSgfklWJc24Vem+GOVwn4Hhl6IWkusa1Ew/hC0Q02HtiX
oqP8kAxFjZZA4Odlvpo+TzlaF4FcrC52SJznlpf8wUHS+dIE+XAgY/V6W/cqP1r3xUDR3RHXULf+
FplBwVFgAJht01GiUpIU35ogC1dxSM1R9i67J2Tsl3hSsh//YFEkLtn0hf/iITy7JMh/eggynq2k
guSdNK/B00DJebY0xFnfpHltDEP9R4Yk7iE1rXpogZm7vm9liqT/gEzoOzByXncH7gOwx4vsfmyI
8zmIQByrpu4Td+ru4oKVhdZ9zmc/D4Zj6aVk0c9WqujZVpWiWNvVVIl6JeoC6OICEAKLaaYmTR9I
074LDrq+M9uKq18/AXrLZtsm0WjNqiPviD5wlzZjYMDno0zXHfhUqOhG9cUOqJeC/GeCdcPrc2CB
K1WNCpmQDZL3s/N3VaZjYLYdRSmVJwpHWOggNqM6fyi8LgcU1unPSuys5qa+mQoSZA92Ic3IMJu6
zIm3XQFuxB0679E1cuT1AujS9I8a4DJi+B8si0DSC5vmOUhjQPZJOx2HgpADes0MoMRV1AEXHCAf
L5X7OJy6ZzdhFQg10Tu9P3jqZCZ00koy74LDZ+mmXvzJZlpMxNGLoy8uVlKcvZCO82tehiIJuuza
0uztYpc08QqFOBBy55SO9MJmqySjK3s3dNEb94w6DP2deL3piFFIaaLX8cSr4OiCmXWuGDoh97wR
3/HuPXZEJ8++hwOsoBl6UkhTntBnDu1WmnxbV478yVIPTcZ02j7xKXG2rRjRgk2G3QX9MduFNVHo
HwWMmvua9g6+kU4AvEaz7l9y4P4/OJPMZQz/gszHgeHNjcjfQ3s94DoTEhfpq5R6EXZl+0A8p77o
hup9UaNhElBLzcXqClYTbPppu7WiXZjQreXDVYND7kYTN85TEHbotLiMhngmiLW3CbAV2aPnJnSN
bBQgAcxr6oMdeBaUGxO430B9qw95woZiQRmtD+48WBMr+nmD6+z0dvG7a+x9hrH6+i/RqwV3mHfo
J8pwDoH9M/9TNyDZPv696sqtRZ95Pdre5tkmS9CA1pv9CTIPdlaIFMe6dJtLJZnaWZ2cnYq+DLCA
OkCNfkpoh22VrZbRKaMeO+qZNczRPsplITl/mHU0pVfd8Db7v9v1tNo0AZpa2TplAEAw+IJIrNmw
2IqJr/SBzlVMK2p/UO9Eu3ozvl3bGHAKPxjfxKSu8EGpg4ZtA2HHyBhzjkZ9l83ojv9P2Fk1x611
YfoXqUoMt81M7jbkRhUnjphhS/r180jOSfLlzJy5sEqb2iRtWOuF6UK8XpsnKJevCcD6T/HgpGcT
crWuysV7GSGWBka5vsLTUDd5xCHSt/WIcwEKR2HXmt8jF7m0vvxuRlCZk7gLd7nClGzmFWJuXZy+
ej1TvuR3ynoqpp11l2CPXlOVZBzovBMU7eQ1iLMKiaQGqsFUDIdhZiKleRRh2z9r6UeYDOmriNN0
r0Hn5IHmo2EaBIvMlqvd1Nrr0tzx0xLAqNxxnOAnmD5MTgJvNf0En0XduWd2iyGokxa3qjVOiecb
S8MIg+0oLrIoO8sgpZG7lyAcMbJREbzzcrwFdqY9aXKobc1A8VeVEZZfbOtdqi3//a+BbqO8/Pfz
/6mc++fzT4jKVC2wIKO3hG5P4Kg/qAADhPVCcszk2URSZXjGfEJfVX5o9it0IZq2cfeSqbl7vy2u
/ihLOZWmejJraET/LsOmIfIODGwjhJ5sezPkjOfrWTK31EaZWe5QbbXW6G5FYeaXDOEGREX621SV
Zl2L4klaQ6Cnx9Sgq84TgpcABscqC3LOofKHx1SaLp2r5JC7iKq0QH6XoQpvyRoqa5017rDsQqCS
bDL9eSnX8cEAjPDSBaAS7KR/gKTztkVohXO/bY16hEMNcxUR4MX0En++8tOrHNTZWtfLvdfI6sxg
WVqHzlCddZJen5c80pH/iY34jwZ/7DKNsMYRU+c0N98VDd3Z3Mnhx7VeQ3LKiYp9/euunFqmMole
255j1/Ktyx0A32NHqZNPtWxe/ooDTMXfdUE/G0CxHaaajOXo+DtkUKteQZbN1ZGiSf0dDBDpGbLs
F525/zyVmvoc65n9SBB4ucqWj9Q9fdTG7/ayjBhYaTTSMySlYG0Saq0E6NQbBJx0pDaH14p/iB/J
xpMUcil8VOodCP/7qS7JnXVWJz36TXm7l5Ax3UtZ3+6dWLVz1Bb/KU93v/vYY++pyLHvhEgoBDWl
23we4nyCFzvfzR8TjGICTkx3ut8gB5Q5IM37nMOeRyj5dz8jgwFWSeHA9kDRz0pgIJpcsoPSxuJ0
kWvPOKd6fh0Rvbu+NAJrVrcR4k6ti2De/3QLixopm4kdJw+uvo+q0j9Pl7Qro5PdX6YC0UDCzkSW
n7NGHbbpIBBQnFqsYEw+6Qph23Gow8O0t+vwyIwT3jqE8uNMxJeplJtRQv4iGGej8DZdkpgU1wC/
iu3FP3V67rOXz+15ErUIL5X998pttUdk5vZUyoNQe4TS8EeJnNtnqUpU9RFF7h9tLaSoBaHXZOHl
5gBVOpR3010tuuHzbqqDh6nNZBED0G/iYmcZdr7TMsUl3WY1Kcpi072Cpsc6CeN0ZpHz3tpF32+7
pIkPqu3Cx5N699SIZFhK5D1vGezthY5+zCM1CmvmCvIWXRt8hJwnvxkpZgV5V8MACKBRtwGHjqos
EYFHMwN6R3NI0LB5N/3qh2vW9mvqZM5MzxX0IWCJLVwbMtJ/T6j/Yu7ipmzLHB6ZVJlMaf4LXoUm
tZ+KorIefu2i+TIuvSJvCvSxQqQkJiavBFM1l+V4Ny29U2sSVD9bZSX+2fp77NSqGt22UbP82v1f
xk8fNw3wVRDGRlmqPaq/HbiWGtHOvxgBJjIQgsMwQiCfQSw7dMRBV5FO4LwsHnnplnPPMcVD59De
AHaVJPWs60H+MiAssuss1ImmIpFCeWl7aGFPRdOzgNIXdXEcaiV7MQykzPoiXjdG7Sy92jc3cH+K
tdGq5qMZjNt0EOzrAWVmAM9PoTCMTeXJxdqrQ+shtdotgCq18Qxf32hdsZOrLH0zJKD5OKAoR11L
VSw3VGPpZGaLAqP5PEW5f3VNqvRnV6t1lc+uttO9ZCJHt6FWraNuQ0tGWhLuVJg1+9rBXATBQc8+
qqRgj1ot7Hc1GW4mL+W7rBUflt+Zb9ooEOQk7vACaw1KpGm2j84axRsdtXmKw7RfFA1BClmq26Vd
+Po5TaV2BTDYP7lljjpao9cHU+jWRkXnY+fYVrLTpKzbIkoi7+2iyDa9CRnQCbJgjaiDdcpDQ1qa
dj9cVGDBpABFc0sRxFmEgV3fqxKljVRNxTMTlzZrkk55DSwpBjUhpC/WMLzym5Tf2AAcraGwPgyR
rPQm83ceSZtNIfh1Wj2Nz33WF9c0L967UFPeFE9HbMJTil1UQYRU0Hib6pOuttYl2LZV56Fh5HvG
xo9t/y6ac8fLvR2cHpV8qNIwpdAFJKkVfdMLnBaKqPnoCwS7G7PJH4GL5jay6Nq+LlLvaHtGsowR
Y3iJhPksnKH5kKJw1TSGvjKzUN30nGnmmRY1tyRztZXWyO3eAs3KhOjlq6b0c7RA0ESLfS15N4ph
peToCkdZECO0ndt7Ev/W52UqmmTj2IMYKF6ODYqliHI23cpJyO3U6fPWGYdr9ZDuo+CPj5k620Et
5pacxVtVQo+vE3J5cuVA3TVmqq48UIt3AI+oLKFT9aH5b2Lwh28pC/O8K/EYUYsh3Ughmlu65KkX
ybd59QqreK+8cj6NSW37R6PKKPAmKBk1PHp7Q4OZLSk4tygKKvaZW8osi2GyYzZ8Cqbdx3jRxl3K
VF82w5P3q+p3PVnJp6mEZgukiDioPj/j/1k3fcj0Hbo2fk00YAJmgL4kNBPv3rSjV0FiX1Qp9O9T
lWnUu4pk8lkeq2ynTCBQBvJ6agwNOwFORjJgKjpqTzzOXOuWHKIb07VL6HUnLR7qs1lL9VPtB3sv
jghjKW28KTCkWCKw1r9CnQ5nrepU50LTmie18f7o1vQgLRPnRUN3apMTpkscAYpXxXTh0Blg16bL
VEyinv+fYeCMZJraxVUy7xIGO6i5xCunKkkYXzTZweRgqhuQaFkAAyiWUyu7jHz/3+sJcYb/zQ7Z
EEZsUJ6kVnk5sU4cMW9/bNALLU2GLEzVB/lPkjEr5tp8JwZ7bRJ3uxbjQj44zhra5s/S2Pa7NLZN
PetxWe/+p+e/x009q/Ezf32HX+OCSCrXokyHmdu6pFPcRpBecQ5y1YKZtM3+NNVMlx5Q1FoKY6QI
/rehMmNOAVOg2LYTeeGU6c6PDJgMY8qNFzw7GaW7mUrTRa8CY81EUc4Vw8fQp63tZt46dr/20awZ
TMuGA9g4Zwt3jl2ghdcgDck4jVXTnRSQrmm8QWLF+KeB6Fa5ShOvP4VOhXLPoF68cdfaJ0W+MCOp
AHaSGk++Esp79g8RBiPqe0mc9x4o9sdQq/6jVFqBZKWr7BQ3Mk66jrihGqPRgy6hsyQaBXurNm5W
nuRPUZ6uo8TMXswUSTKjITY4FTvwisxaRr0quzR/6Qc1mEvKzszy5iShb7YgJqWCv8/QaFSEgWBx
uRyUCshoJUlbthL1sk0gwa7R1vlqqFiF9FFbL4lM248mV28aydZvSUsKpcughAANMjcxIkzr/0sP
opvZokYkZw2RZxQUrklqqEly5Ayco6AjJ8+sZd8hirgfqvrW1E11iWEW6xvXQhBM1XOD6E1sXESc
KbuQSMkS0oXxKufSCrnL5JsioRU49eCnl3cj6WxpmaSvqhxDIwT62IKPkF9C6qggl5yV1RyQC5jT
QEIX8hMi5/rIEwV9d+hkD3G2iixKLaHJhw6rgXIHylGeop8IM0fvJdzeWQsU9sXOCySvRBzd+zZQ
Fi6/zCUOnHqVAh0/Gn6CgnUNlKUPWn/vdka2yezMPhJujFdhiSQA/zFEGTQSyr2XmNWKPfhw1Ioe
boSaaVtPlvrXqGMNyDuHmLlbHjv4BwgoU6+71bDQ/I5u48TVFd0f3eSoQGFqnMGkPuXTauNntyiC
4h05P1jaoxedPyEiCuWbh9zBMjZt/1CHRXmKlchFQLdR3xWURzzZ/BbIcjYf6sgBGeWou6ouA35Y
tXiJsuSUmJH5LYnjj1QS5d0qcCb776lKM/5iFjBVOYqmqwrhNBnhQP2vqaruIsWKm6x/gNZxbqX+
bGsNEy9yGTujRW86iqPiLQnCfGZKdXNuRaFdO1VBWoP6aIiQyhQLHx7GXMu7aDsdRKZiUBl/FqdW
M6v3RZBfncFGXFQJxMovu/wWl4jBd0Q73rRkuAYTLtext7lhFajk5l+1PrZfJCie+HUoyZbkzw8s
zeW9JFckb5q8/+Jb6a1CMeipHOt9wPgot2n9l/ZQhG52FjKh9+lEn0WDvBJDhgnYuLJOcQESXN0x
UHNja8aWXq9RmkpnhaHhvRW37CwhjpOrtPHD+QymW0JZgJZuD1aYemyQ5E7AQqXsepk4eJ3RkJXo
wr8bpi5mjgkKQsJ0rJ2yWyZ296h1HFFGdOGEPYTlHh/GKgnSwNXPrRiJCVssIF/KR9uqUcyXx8OQ
LOdIgATd9zqAuap6xg/LLm6ha0uvCAoYc/xCFDzYYov5XyEW92t44IIZm4bzl/scbhqe/qMM2tug
9d650V2xsYIuPVfQChDTN9PXsgzqlW2ZyVoqq/TVt8y3xtXFJSiG4MmBNjtV906KmltUIfEzDkp7
Tn+6WqKQ7cv1S5BtdITGXp0sN/dkicv5VOyk/gn+zTkcBYHS0j1ZoVHcPVFjMqJo7WKq91LvDKiu
uGt1P3pWKTM5RkO7rtmCs5M/AB7/8/K7TrZqsdSzEgH+scvvhqkIUlQs4SxZi1RUPRK5SXx1itRZ
st2QWSiDdh2ESXHwin5UnWXnk4Bc2Gu8oBstbBo0QhJlJXutDXx5SFCeDbtbHKPSm9tphQFjhueX
ojSvsl9FsyTsta+qO+aA8+yjzKtVH7muPxuMtW2ARZ1pPcaEkRfgGpKRhHGtGsum4ElrhzRErF1n
uzrmz7qKvIDboBs/ljI72LnMb9epjYzOZ5s2kuJ/tU05uX+PcyIkr1uRqp/sAUfHRcLNHH8zITDh
xmq7LPchZ40c6dqzpJUu4hyoK09k8+TI3pZtvPcDpuLWd7PgjViIwkTRRScctrSdjLTNKglV68ku
yWIHSLN8hPhb2kgolEqBWYGaSjdbGXB+YDOw6zzkkryC/Wahxv1bVnj7wInrYyVH2toikjcj8On9
AHKaoAX7Q0KRMyO5/GIhYLko7GY4a1bebwZNzbea2+irSIr9PUopwSr2K2WvlUpwlOsiXgL6il40
ET+jA9B8gHJZNZHuf+0jdDtys/cvECOYaYrU33hlq10tP/I5FqvGuyW+sGWGbhCnmjgGE03B7HKx
H/OTYmQpTA0ggn7e6UrfoW+QDTO5N8xLK+q3Mne619bu+5WV6sQaRyBWjR+d3EjOvY9FcYDXFMzl
Wg9emwy5Qo3HYzMVnaE8NpUnbqVb11eRRU/q2MvJtHiT1D2iNGOR4B2RT8n/lhqiOZFP4E+BsPXi
N0hqCPBQQFOGWP4vsFXftAsJyanzVGWlVrApY39NrkDbx1EH4cKznLWeV8wMciwtKqVp7pHZmTO5
bMWX2suvIU8HKsBI8EURWn5pmO97rfXe60GB2O8F+mMUsZ9AOFL0jYn62a117SWvlWHTJKm/nIqO
g4Ipssjp/rOVX0uknnn678XP/NfaZ2oaAWIVBL/iyP9ieCMZCEXaLKS7cFI8Fl1Nm/fF0J5lkUS7
SpTuCrpkdncztiW6mljfc3CBXs1L/LtvD69x20cntgV0D/L0nhf4/+SZZv7unsgoUk0fHUNwRYJw
7Dt+tDGySSq3VuefRO10aIDUx/G+JuL7UdbKDv3a6Etdtfo8qMP0okelusFpTN94mRJePFijcxOX
qC8JjGyPTfk0qBXok2cdOI0B3IQ6zgS5kQR3CzlZdczO+whe3SNB8necQaa2X6U+Gv5uG8eBcrH+
P7IyQOb+PijBONHQMJBNjS8Q6P97UCJ84+rACa27Rmp3gUdYlL/EhjsDYhatAYpVe1sWcDOn27Ih
HYnCbbX/bEl1fFymSmRHyUQOvY0NgQGS1ByOE85lgsNMd39hYv4qCmGguTnUpr6BLIU2UNO2bMBb
+wnrdTadNhrTilRYhzoy22WFtMYDqRLE4cc/eJIfEGMwvk+DEilgkDVKb2qc+adBqPjyWvq29rBi
HI6M+Izpnf+9EWJpqxVvSeEhttoDhoHd99WqzeHVUepqDpfFuMl9BC12dAmuQ3zY4B/K20iO/KMB
XGClD0LaOb7+7LsE1GJANgdCdM4efGi4kpJB3FM4cayVov8YLRhwHfsoweOB92hDbAocYxk45c9B
BMKDz0EcW4tfg/oJKVAi1YWefPA5KBy/03hs+vxOriqJu+wiFI0IbrxudSdZpgA7g+eh9r5i1Ksc
hBaFuyEP0U8fo4yVy1626jpcWsYIZaHJyHOiRP0Zg0ReajaeNx95jL+IDH5TkhTzNW9/VCPOvW7q
blUST9nYRmiN1YUWZhdPj14TK3GRR4OrW1XqCzKG7mmqmi5T0UniFYH38PBXvV6hk94kolym/S1q
tH7vjwKIZEAgE493vy9TXeS1+SZKD8xQdsu5TX5KoxFwHLvYGo0RZMsET6siwXxQW1N9TK04YhqH
0nnyyq7aolmvvUSDsyJJZz7JneVfS188xSMJLNMrZ4POq7mQBlVbSg16QFlephtB/H0xvbWK3acb
p7ebz+LUmpj51lX6tZHXP4zxaNYB1F8RxjGpoiiFyrEA/3lzs+9ab0mHCnHz47TB9bECsOTi+Lnn
VW2zHojOq+2C4DTbmQh1NyGHqKdVPuhqtmqcMr0FcgX+IQ/9BFvD8M/6gVNflxrJ09jfaBLnTVcP
cQ/CP6nh2EYNprjTTxQk+Zatv70QWitvzMHgH5D4o6R6bR/ryM8eUu0tp3Nmnzb5NiE+PBeR2jz1
nZ9jYKbhdjgmCt0o0WZJpDsHJIy1lzS85LLSP4M+u3/u28F6aYtBk+QVe2Nrl7iNdLTbmuNlWBev
Rh1dEK1tPtow35lJaryJqAsBijvBuXADDImkqloHOIbe4jTGtxWsyvdaXelR9SOF6/CWZtj1cWqf
/bqRpL9r/mxKQS8g9/1Hn7SorTcZct+UcgD7MuaILMKt4+OUVqSM1EDxVlNrC02yyPp3G8+UnrO6
y79zDpWgPsWBFR0aIwvQXqustyYpl1VcK9+SrMHKR4mGa8wmCSCgaa/iQDiPpG7vU48yCTiwBvGj
zuNi3dhpsFXiprg1Y/Bt6mEhPIFpYX/MmdOQI0ZvpBwvQoZMg1OlsrAVH5XkyAyptHCajBsrfCRd
cNLUuLhMi09GiQH5ZXqMx7bfpVrz/ij9Gue6PIj/vfo7svXv9X+E25D5UUjU/VsLSTOkSvJQPL4P
zq6UFNFsgwRMkuPo7aLNQpwde4gR053XuByAdDhOi7DCVkzUrbtqUmR/IKfAwyc2sS/0DjdUX75H
VoS/AlPVGsHscGW6KVHhEVo8gYzDUeOmztAnKiCsBYga7U1m1mdLd55TO1LPU0nGDUZLw3sUELVR
zNTdMW+XCy+1jDcY198tgHLX3KmkUzS0HV6XQj31jlQQg+iuft1WkP+a7wZKtW8lkTWwC23/EmoN
3lBlfIl6T5yyEBZ6YNvZqXQsdxMqotqWnE4TzpDLvinap06Vh0McNF+UQW2f+iJV57gSeAjvk1XI
Weu+O2aF9xBoo0gJpU3h1u99iQ5coic5fw9PWwjFKb8qvO2pmlsveq+7a+jA6dos8ubqm/kxBsr7
FmNXOuWV5Bpdol5k/sUKi6uQ/HDbjR6bbgoXZbqwfIJQzArk1kae0Miran8IlfWWDE1QOK9+5iK0
qcnl3rb6+kxKjKW0CfqlZnTFqsRg81wyO82FW2AVKEAUzGBto9rURNbNduWzBgzuqwJgZpblKFm7
Vp5z4OlXmWy/+Ebavtt2kOEuhBlEODTh2ixlfI1kQ7w4phlgxeu33zzo8KVXjL4W2r1NdeeH0UpX
DsWbmuz8ordgLPSROq9rvK1E4tvrSK+dfdZV3ca0pZ07ZOlS6WGxxxjHyaCrX4a06VYtuLgVGt+c
wNP6rObg9ypAh+9NJC42ydYPUk7EbCxn7rm+vUIuCIFqYDET248O/9AC035ooS3Eh87zw+t0KQpZ
2UsREL6xKpIwOQ4S21jmRqYchdXDPxD5a2fnl8JM8zuo3LtSOvEZESX5kUnKc+Yp1kkN8+rYG+UF
IgCQfvxlOcJ9hHKTHuTAuznwureelWBSUQaZfpAIQDvLwTeTN2ESNc4buVxNRak3z3bO8dBUW3Fq
zBr7ASlN33QpxE9Lbvy96jRHYJo2+GdUxCYaje9wV6DZFOW+t0568bN+aowIYhKuGbtMZdTGvkhW
li5at3+QGUnPRRw+2J1Up77Df57tk7ITomqfZZuZGmh4siZI8p11V2An0GrHrrM2Rqz7wRxBLQJ6
OhD0sVHuXXFtO8va5UP0To6RHgKFhK0ToEv2WQ5QxMVyQ41nbpe2y5zI8jPbmGYJ9J5lbSyamunM
ZUdptin6zKvAyfu5qLGZIRWnpfvPW0tvOCax48JWcKyNPBYoW5Xmvjjhq+Ls0qq/IMRvnO2kXnP6
xJNX+54JHJLksH4XutFehhojAjWzy1UZvA0lQN+Qk07fhNUPoT8J2xKPKvKdQ+EOcIfx1lh0EbaJ
TciUjoSfu5FFkMxyXudLIjU5dn3cWbpySZj091PV1NhmVbIWQvPmUxFwU3KSlPIdR559VlnGvYzk
disqE6vbsWgFHj5YdvQ1lFLzjrawuCWYXmImYt7zDMZm4GFA0cmddBjGC2iyn3dxpOFW6Jtff1f9
7va7rwOjmNQG3/3XSMus9qB4fxRubu+6ogq3duM6UEK7ZBPoincUQVCt/VKLsNGT+pWWa8V5sEtr
6SRIewjhXRxW5k2WZMkePeJ65/P6b5ogsw8aSqkrtZeHc1fU2dIF/HFrhgjpaV3I9zy+lqUB6sAe
kiu61uGm1ctyi0l5fe6DJiDuFZdvqpse5YI3PYrBFihp9SUsG20OUi+5aKRdNwCp5E2bY6lVZCp0
O6KoW8Xk04QhjUvGaDhmaQqmcMZSlUvzw86TJ4U9xLwiKngRGqatRpj/0CGV+cyFb17LTyj8KLsY
adBsyr4+2bxK60i1xbozwMrIlk1swfTVF9mo3lUzCX+k5hGUJgILvMwXk9zzm+Vr+bxoleqG3Euz
KjDwPthduXdCcoKuJ1UXGEb43VZkAoqsm/tZGX/IPscsLHLih2nr6Qp6YbYfBs04quBIFr4jlFdd
9EdiIDaJSkdhyl5Vsll8DXxcuIUtFzvClNYtrcQH3AomSrL2nIgr85pUTbjXAg8lv6TtT4kzHl8M
4z3ExwhaRt1vFL9u1tgoOQ8ki64NKN1vDjA5rDyS/tZjAAHCvJRXZYqBDOEJEiT0CMaNs11kyVUV
VQYOoNpglRNvrcExt8qAoSP/y2jdy7V5dvTCWQRilKvqQmeD6Ux/SHPg+F3guHdD16uLVXa7CGaq
0MRMwyN85nU1nm0I8K3JIGMtYgDumszQTREU2wn61SBsDlLErhG1orVq7FmDpuldltv0JrsZIdPa
2BtlG881vRXbBo/G5WArKcZJ1gdZF4xCHagdmeZ/D8Y514gcbPikfB6oxGF7Rza3bdD2666N0pun
Cod4ZVN9M50SMc9G+ZBIWRRyYD0KGXNORYne7L7MF1mqOZdkvECwFzM15EF1TQnndQJBymIorXzp
u6VzmTo6jokBaajjffGrDmU3+C0GE8v4KVO32OjMCxZoY8Xnh8WmsvZANbRieOklz1/aWZ4eJY8A
IPxA9s+tFh+c0PmCBY1zDDTO1371NGhaMFcHFcFaB5Z76e4sx1aOOQSV+YC+NtATRPGduFK3aRv3
uBBxCTZpn6QrDsfBJueksNDNRn1B7vSrVnbdD/JzA0hlNiqctkspTjCjcjI8kQkbz/LYG3YShoK+
LhnXjnlkI/e4ksWFqTywPbPwyZFSRBrxLbaU+BXMTLwYbLyZNDnvD4MLeiTRDGsVmhr+LUaUrWyM
pg5Z0TQtSkrNE14WyWaq+31RKvufLpWNobOwgH+xG0GRsKpe8DrHSM/Sg+cWUfdFmxjaJXJ8jqhg
IcBzr/GzgiIAIQF8D0KQQi0EVof1UZQaR0AiVE8JeaYZpOxuO9UpiYaBDm5pMxhcl1ALrA9yUbgg
zGvXs2+exi45UOWvMvZOO5Cnw06XYJrMXLSTg34MTRSSYCMYvUpVEL8JGSuoFjjQCFy2CYD7O1Dp
LQJoGqaeHW58Jhh6ww9ISHpJcJDzLt0GA/6xdi5Li8IasET1HffWW+Lmmd4RbrSHw3IoEWCJmrWr
lNmVeBqUZKlI4bHV0MZNdk1QasuHmfXhsSOuQSikLh9RntknJ9LvPD/mfehh80AH/4chbo1qMb+p
YAWnuEXRkgCeCOJTQ1hU7qnOv00F0/flZWaJaGFZ5XCJkMaaaUrdwUzQhstnHWofazXGLXIqTg2c
FtBIkdCAYVAucFiWjZQN8Cig1jlWcWia+OddrOXREtlIA5kvUdXkYenzectMxHMVy+0KyXx0EQ0k
J3HxydeJ4rjH6cJj4GwbmFYa2iJHozRZAJLwWhdSxOvPtMgO1roqQ4c4Cn+ZrVEa1nWqq+1sp0bV
sMlCW0VgCmZXgwmL4naowckpmipFfyLrpF3kHpt1DRvEq89Pve6tPt5IHC0L1Rtgo/VjCOEMgnXR
GrLOMg1y08lVuDih/tZC6jv67fdey0i0Yu6ycmwCt3kQWbvKrdiLjXdKhHzOZ+VUni61dSLL26/a
JqiXhE1JUeQwIYUUv7mRH33BTGBURJHqZ+Z7ZV6HrvcEFiVY6mHpnk2ZhyKIvnK4IgHflID3G4Ol
ZSxOF+GooGoNh+gAvDaa1M4yd6lYSCJWL1p1C/QKYqNsIr3i8gdGEgHlZNkp461rqgL+hiIF83wg
HqBHRrwIBkm7TpfChxLIbqtZKZ78s66sG7x/O7XYdnGpf/YTinIioWceosxwVjnaw4vGUvRdjQPm
zEHD+q74ZnUTlZjJiODedavFl0uWruNG3W0q5UUDsXogQOB+Fo08wbGtF+EqUfOwRGsXBwz8q6Q1
EkwxudjsG35bGc4BQux41wJOzHp3NVDSwKQqHtaG49r7qJSe/TCLbgKGpN6U1d3r+/KegUbKtVo5
5Z5U3h1NGPMWjWpmWIq4sLhrpSU049buycgAVUHdck9paH5XhiF88ZKw3AayT0bI8aIXE7bMUhdV
sJlaYUSg3YlDE+gVWrGZQOU2kp5kW5dvrB/AWKjurBbeoo/3l8lBc29JA4DB1tA2hlbFC1RETBhT
UYVgE+gxeODmIyGUgH+FLS+I69Pay8o6z1jepcgyCLH46HcCE8UzkrGq03rrXMmb5efYBtAZqz1x
vrEzOzyMbAeQ8VNr1BL70/uh+CwC02LB6jt5NXVORUx+s9ORMxy/r+xF6bJsCIx9ju1w4LVIaK+n
zlpbq4vSt93P1tisGvQtkmLzOTYQJN5aUkLTrxAN+DyTYY3WmPFsDMvBCArp+1USDPnBjvagT4I7
jpOtIou7pFjtPSm7Z1hUzjHT025TtJA3Ja0T56ZGgi5oHbhDEo59U12tfC0G9NQ+q1rECk46yWZX
ztG5DTkxAzT3d7awxXnqn5ZBjOZJGqzttJsnVirY4gXWAvh0vPc8iN+w3r6lBKe+5rmvzkB5GOfE
NcJN0Nm7uh6SCy5Mj0aOvBf4yOoOXwsUr53Oeymjul4Ra+9XUyvggWpOjtDZTa2ZXj4lmNBdvMDW
npuvVYEptupn8iIXRoliiFkuKnir6yokyYmnBTJITo47yDI0rH9u4/FWV5JCnf/R4Y9bPVHwl+sJ
H3jGzYWE+Wzy6z05OjDe0VNO42m7unG2m0qSIfRz6PW3qRQOKRKoqfg2lUp+aejbAUbOXeE/DyXa
QXZHjm761LAetJULMmURmpJ27l3550WXtpYkvPPvajb8+S52vcfU6Xd9jPvr0u/JFP/VkHkhpsuY
mK5/d566EI/grIOOmfj17dyWA6NRKsoDPvwqEHX/Zg+muxhqQM29kspHWSXcBXZ6YaP1Av+99OfB
/6HtvJYbR5Z1/USIgDe3tJJI+Z5WT98gxi147/H0+0NSI2g4Zs+Kfc5NBSozqwqiSKAqzf8vLCjS
VAspilylhuXy8855hzvwn4hM+7hKi8zbjz0FJVcKMRbt0EF2vGop9oF+xR4avBL4Xi+zNo27SZuZ
xL2OomIcLNOc3wEX9t7EbBXu0qWRq1Wx2q2KK7t/YbJOP5MQn2xk/nWcdFebdaV/YXI11Tr2b+/y
b1db72A1uZq+CZbEvCv11UrrNOvNXE2zmvx3n8ffTvPPK8kwuUutn6pDF0Yv658g8rX7t0v8rcmq
uPog/vup1j/jaqr1A/uvVru6g/9q7D9/Ln871T/fKfAONbtDo9iCAsLWLlp+htL8Q/+TilAUo/LU
fR916XdmUlxmufQvAz4N+8sVRChTfR7193e0rrraqMSd5/2q+TzT/3V9DjMcvQczZne+rniZ9bLO
uu5n6f913cuKn/8SWR0uySerGvrDuup6V1eytXt9o387RBSfbn2dQjTp8i+/koniX8j+hcl/PxU5
9d1uguEH+uOpeejG0NnXZMRvpRv2C2SAmTdk7qAlRwuW08r1d4rbFPoxbSD1a2qPHeWiFsNxCsiJ
I3nlTJE6JOkFnE07UQf93jRT756cXyroRNTPXnqqPHaBpV7qR30yHDBge35WeL0JM5B6udC1Xcjc
hNdNKN2o2QPSUy6tcU6U7Ur0pjvvA1fRSgXn+0YMynGT/uRHjXJrAvm8zbMsORKTwh+lZsULWZk3
ZpW3D4At5S8K3pez5bVPohOril/uwbMX4u/FQsz0BCqxEGfLnZjovsoWKWdryqxikJYFOVxmrG3W
if7l6rrbPzmW7uNE/YuVvQnkJd3/OcgNPHC5O9zPZGJNGxvsj3vpQzYZbiEaflevCpiu301sU8Gk
GDEphneZjJVG7LyPWawqCQ+FSfGuVlLRYtQxUQC5lAYvISCla/+TUeK692RfTsdPY8g8/d38kxRw
xdTdjoY6ANMHhj8sb/ZDr0XOg1ylcFf0fd7dX8nZEEU79qd8h64GjG147pMAtIbf5xALaUqOt6BA
2f1xlclVmDr9DWWQv13JZZKycU91Odt3ohSRA3Vvpk7DbaUNFjmTxAkhcrL4iJxtbtfeRS5KkcvV
2pBeZ5+kOwvonVy6BFP8On4fK8MaM/J3kVG3cJ5lMFrnaQ8h8ax7G/D1mqdNpeEkgdRI4VtLCjVu
O3s8xF7RPg2B2j7VWuncOb37RUSrHPitL1bWupw1MJUmIx35YJtBv52WkSK7rCEzrUJZx3WC6bKO
KNRy/pYVdXOUMl25Agfq+b1e96p0FxA+r9xcdJdrqdmV6l1gYcl2aHceuJwhMdw7tTWMFFxzqM7v
lEqxufYVtf7DdasZtboVc7+t+/HUarq9CZo+2zWx8V47nSid5+LdoDp6bYyyAawTb76IPplcV16L
PohdyrE/mRqKP8hwKcQGvmATgfMPcRo+a9OgULpJXfsULkkRMESq37MCdKCFSWO1CG1NAzR4yLb6
7VXST5KRfH4QobOwhVL/auEA2RUfuUFgGp1yOyBytHgA+aW8RERRAa78HQgPQPYMXrm2v4DmlYIn
vdi1RMMudqRaDHtQTxqg48rmeUEoOERtHe9CoN6hvnCSnHSQLIaq26ufy2Gqn0WmLbKOom4oh/DR
HqQv6qt5RjV+bDo/uO3tZjj3qtWfvYEI8Ub6MSj0J1d/KLpizHcXBc4n8gFGp/s5hNyGwL3eg78c
lLt1hi6P3+e6koXLfL7+cCW21Ug5Kvr43H2whH56r7yziNb+DDM2tULr60Su/uGNdHnJDH6kbgOS
nrZU+IGPqxAxzdLobaAu7JgvpHLSpB9Xk5DKrX1R90NyGXElly4n6P5I5v+3ZujceYPjk6opjyLm
zIyU+7XJ/ea9awbtpiNN5CxKkV/G9lTjbIO5nvfrMLzq/q4vK217Qbs1KTikDGoADNA0oogkYK3a
K07zozF1WXDX5s5wzuOcg2nUQEg9p9VtYqSu+jJY+A7U0c23YlMvhomUKkwemdEdUTf8kA8ickO9
2LIZHYAHaTQ123q6DV7x6Mw3vOa0R4pZ9Ue5yuAB1eeou1/lOtRt50y3wC7C1FNJqt1oY2kdHW6b
Ej+Ea4Nbj7+ErO9dpABifVFHpgdU5cdqYt0sS46FQkiG1dYbCOu8OfeNeVntkzxPK7Jj4MUbZv12
TqPqiJ9affW6DKBKxbd/1aHzCLts+Nlt82FbU9T/5H/YRoYzX9kOzreaZdIKPOVAIwTQNYCjpV6D
OykPbgzwmoaLurIjPJJkOrzLCgqrirGCYWcZcRks8wzh4tSrQnfTLJoaHDNtJzPaY3gjJtdDlrkp
rY1AfWeEaAur2qW644z2Iznr+d5tABrmX2f/aofUiWhJ9VNox+B6WE36WNUJ3L+QGR4s6ly+iK3A
tfzRVu1nizANqQ+KXisbR+OVJDUDDawHFMMkdJc0YtUAV020Um0gWscl0UG0MrboiEOqnmF69dZn
nq1JnHxTL3xS+OvxwFfkT61d0VYLE5VoswJWmdokoanRQPn1uo3ppxTqEEx9lKtVscrCRUsGh3a0
Y6oVxE6aATTmi4LajV9nInzzMBBEXQfIElczyRITaCcgQjOxGK9rp8tNkX3V3FekNRmOWe7tiXS8
yB7jH6mDgg5G/THgAyBYGAE1PHTaj5WlkWRVTq9TMVCfpyQpkfBA+9HJVYfgp+rfB+msQoDIF3YZ
LrPmbV7fjvh7/92s/qiDjaEo8Puweby1Btc6an5PZTb5WRvww/pzpEfBW1jOt0GFt7914/lLURXb
cQFGo36ueNA7aKOCxYqiRfbONhwzovUSveJPYUrRypRU5Q1n0Uam+mnKfMoJFDOH2xa/ElJIiTB4
BRn0TveiAjh+27mhfYDsyv6qzNGDvIdXi5TEz9sycqxD2FiALpugUw2beraqo+yT5zgyTqaTb6/2
yhRVsgOfVdU4WfG79l0mmqipP2mmkdfP5rJVJ+BzYxTNa7LQNxppCoqO2dy16qAMDx9dgqLBvTRz
7txSHF3e2wp8dkxU3DSaG71I45HgUSbk4kkPbAv9vjLbk9GbEMBkUzYes27oecgyYOb3/+Jkabtd
+LeOBVB0kMS06l3Zds69mEy6PzzY7nxcB+j2nNzwBKWqXgZQymxtW+DTLzaXdefksSyK8DKJAbzj
YzgR+JS7cEjDh7bdtzZiKw1Z0+mO3KbhYC7Tz4pbbkdYEV6VdKfGEKcUXTO8TkGtb6MB4luRjWTc
nsmK+tVb8F5FVBUmUEGZeu8sooHs9ENS2+wil27Joe/FsL6JTszNmDpSL6Nkp1V9827K/B/BDhlO
XhAMp8kfyUKXS2l4vCsKvBYfBtdW1YdGbKTrF21QbaQP1Fm01625v8y52mRFPPnbdbTMa9XT+31c
ppB+mTlf1KEOjlcmdqPyRg28H0Krhkml88w7t1cicgdnlUtp1r7oxVLUDlBZ75bSt1fLi0pMCUhM
Wy0AZ0SMZA65WpeEm0Axtn+5mlhyRg1BHSQzUdWb8dEBYHAXj1qyl27vhch6Y3zs3dnZDGBQHK4U
/pD+GhJvub2WF+NdWGbaqc7r1IZOhUlG91WfyuEh0IOW5KTMOXicLJ8Bta83fj0Pt9KVJuncF9Xs
47P0qjjWnjtr3OUQCD0WS88zg+CZwsx1SAUKx33XWTf+1MzR1utaUAa87CeN8u9oC8bLzE9EB+xP
hi8Lj2Y4HJooI0+pqrek9wzPtaOGrxQCkFfpv0pjxHZLBpHl36WLzG1IVJ1nBXKXpUu0vnvMA/2u
Mr33AXpPCoMFkaCIKEXL9s7cAxu72JN7m5/7wvnPak9pIOldNux2i0HVV9M26MPpRrpzW3Yko9nR
VrqKmxovefk1S9L31UBFqnBf2s6tkbYJWTeFgdPGXXjLwBKN+cviYAfEenEvsqiwSCJe++atQaEc
WP0Y+MsgsZKuNEZkx+TRFMHuSrF24W4xD6FlkyP41dBceHImI4AqxSXYNIJjb5H4uGuHZj4QhQe6
3o3CZzVyN/FUZn/SylgTSh6xTQ03eJXxFPdfjxeLEHDai8W6wsf6olznICkYLF+S0D2g/g9WCIZX
UkOht7Ep3rl3lXZPZUYAkIA1/FK3cXAXLznWG7Hu7MjZTqExPknTgpp6X/oNsPbt9JTbFHlksZ8d
5Z6AmIaSwarPl55LGK1RrHGTyMfxoZW7y/5Cm+IS+zS2W8YOy0eXq4l1Q6w6oMIppfQmKes70gXB
liIB9mUMt2m0BPwXSaHG3p095v8R1cWo9rt9WrnRfh0TDEW6mfrgfR5RAGb8/3Gede3xf7+frp/V
rWGBUFallnEuGv3Yx7p12/oG+620743zVDENW6/UOKe2Ed+NlABDC2mcRTSI9mIj5hVFOXut9agl
WYaIpcwtXWWEPWJXBQA+tUk17UUo6suKYj5ShLSn+KreRG6UvD+ly4k8n01pGtMNnBh72O8ic4tT
w7yLqswidZtnfhvwyoNigr4nz3fR48uZ3H1Zte3N+77GH6NbvHzKAz+Q4NHtUvcwFq0B1vHvMnVR
wH9HZU6tX+Q5yDuQJS8mMJh/63WrvJXxIpIBGl+fHd8UYFGW8aIY+sw92/qkHOJspJ5jKM/kSlTn
WbPK8191RSEmE6jWdj1TWvu/28pMaRT85NggotX2a6kYylauTJJWLlf5IitTBfK/D+0/28EHq5AV
jDPTTfdX2FjS1UnjVfKIhNllHyciaeqwDz7RcKekFqS+AWxbFtxrTkDxGfFl08zIcR5NgwTm+NVY
xH7WJXcTZ+mtdK2K0nswkhQSmOfiTddwwuMFAnB0MWZHf5ljZk/zFDvha0Cx0htNws/WZB8Dw4Wd
wfd2LErnpfFt2CTXLsUht30AoMlRabyLNgCs7Dm2TesMRPj4NAOTYk1GdwIEbXryTZomUkDBriJ9
5/QlD68xtpPz7L4PkFHSuEZ6GSo9GT9aSbx3SKXZlW6V4uvspmOhRcZzSaHVvivxk5mWBaXeIvMV
s92Whd1cTEQxMcEGZLb8rtSn37rA0u5wDRvPgJreqXGo3mtd60bb4m2iVuy5XVRT1yr3mj3etIbj
RRBpZ9Ndouj/uViaFGuRnW4WW1lzvZk0AOs7Ji2mJIf9JPK09dptBcXH8TLVejOilhuMnfRyI+t0
xZvmJc5tHusBgAkc7IzlZOlGSn9Dqj91WwpH+s0q1KaZvFs5L4o5Od9YAlp/sVmnWBWrbJ0Gtp94
M/M7het+/IoL7Y2CSuVLW0zWsejM8qbN6vSLMoNZRuLjL380GCMIL+oAt4xAAU0qdTIGQF4CBqiG
trGzq+xz11y6YixaMV67or0aW9ikp7fkWG+HzjLus4R8oNF3v5Hfqvl3gQZcOkU8oHzVpTLhponN
e3y7xr1YN2O7S2pjOBXtf9LCMu9CIJ5OVJLyr6oUeCqpDC1qQMSQwmM+nnAJiXZaTORKmrqhSOqi
ue7bUWvc2f0vUJrZ1EUvdjKd9HEidZRCV3fxFADXHiR9Rhk0jTFroXIzVjjsZ94j296qcvc/aWpm
J7KBS1yfUZadGjKitonja1sZ1Lipt4+6jqo4smAV8x6uZqrWh4kKwIUhfemCGjU9eqHfQULuvWst
ta+fZ6gB7inAe+PUWXzrsnjeaEXkv3Ud6UhaX0xvfhVZG69t8jffgXawKAIPFoVG2SgWNbudQUUT
YQPvToOd9lKnbcaxf+lqAvUAWs2n7qqVurp/OzZNg2jrDBzJ26X60+hIjzHqSGOv4Dn39oJ2QviM
LPaJmOFpCKq9yEZSLufdRb0MyfpC29fLDCYFXXtP0+u9WyvlDfAp7j6hbPdHPYm/NpQYPKt9pT8O
WZVuRJ5nvbnLVNLIvSWpl/JntmbaN3+u2js+gAamkiz5keq2ZtMEnv9ALuD8Uirts8gDPasOqW9a
OMZYJGraQ2eSTtSCs/kWfTfCePx1mAPoCnisPfdlO9/AflLdqGYWvHAcJIfezu1fo+96C/6JWAJv
Nj3bMbAw7ztr8CapfILTcQeERUoN1Af9vAgpNUj30+Sk92TjOY95pShbJbB4m31cBTmuUpFFH1er
9nIVj8V9lwOOFQX2c8ju9ZbvovEgDUXs5oMV+7A2why4uVJId4r957LM3FuxXS3AeccTZpFz2qfB
C+B++atWp/HeV0n7LxoKx2KlLLdW76S/tGO8nc1p/B7ALraf6+SzRbOESP7RQnCi0jjaZlEIm2ig
UPCRA7V5BN0m41ekqOGjLzzLoefsLBVMsAuJciiHE2flXA6ob1Ai6+SBGdrtvEUhWi91+dGk9f2k
lDVFIcuZ5tOwZW5iwOOpqe/bhWpX73H4GpVXvkwkJt4OrqIfxrlUvuLBulgYFP1ssgngITumJCon
PqwteOuwgP9E6Fk7gazbvoCjOD2AfX5j5Nz2Vi2m4mBN+rATW2kMNf0JCDvtJL2qi2ZqKvsb8Nyb
Jw6X236uCUv6kLkJUW7b4IcrDLwjc9NOPzh6vpMSaOBROQ5Dp7KTKmdXd7SNa9vqPQWK2zTUeuU1
8qdpD+p+YVMpAyyuNKGtqneKtTTkmmc8Rbgkt9bUKSnofs54NhIpWDRivtS0/91lHkACWVMOS91r
NY3P0fK8BuzLIoaTWhzrKVzIf5v9Nj+slJ4zebew+1VwBU7OjcivWT/FJI+N8ZROobmZQeHYiaEo
1qnkKkiaY/wx1ZVZ4j4qnpY10RHIFT3etZm1a1s7f7LKlIOmmcTHWm/TXaNHnDTVlML5ToVn1Kx/
HsrMO+i9OkNFAD+1cFeLrPX6eTsqY/Msir+VqctYKvwoTV1tZEhaN8O2m0ZtJ4HHFSD6Erb8FMcM
YS86+MPwg0QtL+oLdvSfry/hTdOAku6COd0VnX3oi+4HN9oBfrmx9DG9H6a+D/eJQqmnk/+pmyxV
xvmAhy7t26P0PkzbpRa5XpoPucwoPZGLxYe9yM2FIOnDXpYUU++7XQHAVC6o1dIUpW/vm76eN6tM
rhb8zHu98ICxFRvLBZeQev33ca07UBQklkNSQaU1JM6+qJLPNuuMLcBrR6JRv8J8YN9VlfVw+Tyk
C+oVZdF8AOtfRJTtYiYiN3eIAnwMvXRFcyXD4/uTH9TVRtMHdd+0PNkEXaBsjF9JqO8fA1KLyWHV
NoJB0ARVdjZNcELFSgY5QQ/6woJQ8OdBbZPcv4dKtEiD6dvMKXcrkwkOKeiZN0lpj/fSD6DHOfQT
oUSRKYvNZ0Oqrvc8rZzLaFHjE9aILOJ/I/faAHgo/s0k8nar5JPxJM3c9s7OGZpgv8pqyusIIarB
JstVk2MxVO3DQhwmDd5q8FZrfN756IPguFCFhXZiQEb9XQw+ibteOwBnm21Fts6BT468p8ZxLnOI
ws41714P2GouS3Uf65EFlB7m2RyuFew5fiH02t+uk1ceP4PS7PjyefoNCEpAwiywaoAa1s+GXlBn
7ZiPTQ4LPeSQ9fNiICIxkCZ2PovEdBlIsrJ1GfjHudbp/zjXVLTfvCjW7lw93Di21bxIE2sFjPea
373z2rQFoEj67Jm3nZq2L32feU99Fi4+KrhkhgB+VV/F+tLHcUUsPtferR3KcZ4KjjLX1ut6MkJd
5hfZZI7e08j80utK7S3KwrcxiZzncWC7VyVGeCtdKd3xZudEFVpzLzU8WewFz7F2ko4YhSDTU8to
fomWuh+RY+0fk56sqdqiGGzbQZ230xp+OTJCbKhAfl9qnWpZysGJC+02N6O1Rfjs19T5LXOoVF6d
B5bJvCWypfr5IVBDkizI038Ks/6hntPpJCJpSlCdjpBi64A5YobnESz5GDvV6qZTojjVXTWasQOT
MLTbN3KUSOQVJ5fSgOHo71pN0zZyTBGZHEvkapWtI65kMoFJ1G+jukW3DykAJWUIvLBPoGEUizq3
tZqeLnBilLu+A4YVU723LB2IzB5ywYNC/eShXgKkc1JmB8oMkkO1RFNX7RTov4waGTSE9KItdUrO
XjLa1zR56Yq2JOR40a5p8mJHlDa8jL1SXKZatMnMNxluQ7xbVBHBafR1LkHq8jUQ/d1es776nf4d
Qqb8UZRdq28AydO/VFntvUx6eBRxmEHEZwzU4Y56ZH8dC7W5zdUy2YnWChplH3gxcbRlAR/u48sC
lylH52oBgomfFojcxj0AZUrWK2Uu7dkKky1d3C7SzSwS+iZN36ZJfweAp3vu/CnaNVYU/VxRyDHr
4J9CBGceBr2wAbUokh9GpX4WAxIoHcAuAuNxHQk9YPhzpXEI9nzzWzpn1gFyF75WFqj16ZiBDxPx
teuXZJe1EVkO8QrwtvlxlXtRPRwqEiXxc0EOdjVUuookUy5jqdOFL+pj4ukljvgyWV1Ql5tu4aeQ
xi46HFVyWcekYLVLs6pFNs1BuJsHHEGiuJ7iMk9ZEyjGC70z9BocxY9m6Prmri9JXfoQBWQjnY0R
oL3d75eUHPZz88mmaKPxmLTez30wFg9gJev3tXKQDtDQ0DzbbMcv8io7ilwkctUuY4ak0e/Z26zi
AEJJMO0Isv5h0k/zrfI/TBpAiNXnTeQ6W53KqeVMIQcQy3ft4zgm30W0NlfnDwqFv0H6RT7tMpL8
Mv0QxSPe4qW72jrLbFUYfb+cgER7Oc/01bAjwck9xUZW4dLJ69cmpYBPVWaKUbLKAUe4cr5MNpXp
ANb8Bwo79weN5yc+PM0/z3Fdn3SDREj4i4xXPvNhEyqt+qvSPgrP1zLGqvT3Mb6m+OcmiKDmTopp
rw3TdsoKTsV4tL+3PJ83PSAuj3XTA+ehBpy+wmz+3jhgP4AXOW3TBixHZ5iKHRGV+JHU4/HWdifl
qDtN8exqXsXJhzoswwNueQEPm6Lhaewb/dvVIK2tFdBWzeK5rcE9cCfduTUHb8pgnWADSX1Q7RwS
Kze+JvX4kE5u+ktiJFRSsnt7AV+zpsYUi1BRja/10D+I/+yvLD7m+FsLitjcbU4V8M7tkh/Apcie
JNGh26tEt75aU1NTABZ+kYSKIlTtuxGMrUuaQ1YapHrChnEwRtCrOvB2j6WR99uiMGHbXjIh4jy6
TCrj251MOpEtKZNKDgWFnc5l0k6bun0MaQmpxWxTVGd4CtQqP8NtwAkEcrJLV0jqBTdWQ4TvBISV
Zbsj8kVUx2p+lik+5hERhJ5bJ1Y0Pmbg+22SHim8AuQjOM+2njw2C5FeF4b5L11IxlTred+nWfV3
KQeti4XVqv0mJEnHI9PuYDcxBVQf/lTgAJrHokw1FNDITeI/XYUWONjQXCocXWQ0QZtqo4P5sLyQ
A3tXjDPutSnLHrMSLFHhNe+qeCSh6s+K2lY4SyyKAI/aZUTSe3yLF0UQl+ZZN8Ahvh9xVWVFozav
7/6dwXCyw0iAWvjudn4/qT+1yRtModkvePrUbeRN84NGftOZAnYgwt4N8j7a16lCPp8Su8ep7Q6W
2jone/ItZ4e7JDnkACmSZQTHvKgjRXdOEX8P8EPwVaaU3t2mOkXs8peRZr03yP5/60aQPlY52Dh7
M03Ct7+wtxe5HnkFmY0NWGQF8B5pUvMrXXyS0lfdoN4QNrYgtMN34ZXauDHtrIUytjLeGiIvdYsT
EufAQ1h35UZQNsFZAdJKAe9QuqZt/vOgSjNJzsune5xUBfC3S6OAU0l6IfwZ7fy7bFHE0JTBCDOQ
9qTa+wl041Jzq3PcTNNzuDT5aO2bsgDdfelJQ8K/GTVsOheJl3XqY0esWHpAOoLHQWYflMjBaRXF
Y52dhl79UUTS2J1X3Lqq3l5GNlEd3ua19RsUPd0J7E9ojLox6SEHLbotQOgWMaahxN++CEUjlnJ1
MZe+GWS/5amqki+TjGeOTNq+mvthI7mW2kD1DftyNNIXG7mSBpQ0cAuS8yoGvpcEzrLr3gfUDRTb
1aw+JroDlZHSeg7PZEXnk+tqfz9VgbuLE2P60vQhflTLe9ZVcrnCsQQ91NaUkyjnQVUpqIRoXbQu
8E83kFb7W9G6vGru7cn5icri6YsFFvQrdABFXdfdtqiVx2oAW0wsC4vq7GrK1VuZR6/56TTWMO1F
qzfdcKdR7woaJndEHkf8FOvlnUwrFmRCAtinVC/Si3KAKDlyVmeZDZ9VB4h9NQGjZcM3asKHZ2k9
x7A51H/wKWYl4BEBEwUT6c3AF/nWAEb3nqpsHs11UH6pAMfYqAPMbAUfmo/DJ4AuqNmpQTzedEFO
wsXiU+U4rW2jKKxAxaOb6UVobMhmSO55KYHXUpoU2yims4vbWNumfvYHw9CBBMCvsoOaV7AALyE4
ZQnB+UtoLsUH5PVj+yAiUdoNADaqZw4HsRCF3QHkJONFtk6iWR05uln3IHK1UQYoaeDMol5fO9dd
ld+Uof/sz4oJ9JdAWgWZDpCVBkbq7Me/ZLzLAVdZNGHjcQkXTHKw4Q7eiBDsZszl8mIKdGW+7zrC
UtBT7zzvLSza6XF1AUyKSVmAHyk34jgQRdSYI0TYTb3jAWs8iSLVG2LehfYGQEZ65xRFzoPP049m
1nkPZQuvQWZFECr487xVayd+awe32Dhz5v9UudXDMOCQ34zz95IDH59q0VJB0le/JWb21RqS/Hun
8K+lfnn6gfNAtgvztHnu+gKHgGlp9244zjdT4HR3leoNsPLqf1q5GM3PK1vLykpYPpRTgZ+lSL8T
tP+8ct8lX+MyU7dxbvaPc5QfADEDjXs2laNZTMpPxsD33OsSHTDs2t0D8e+dqfnv74ija0djiNWn
BECzrdNU5Ter6d6WpG3G/wdoIyKdc/KToinqW9A7yU7nR/8UpL5ypH47vouSuLkf23jeW95cfHFC
H8Do0NR+hkjj/TY0bkPxg+DnzsAJeHUb0+z96TYi0y3+cBs1G5t7g33ythv5PVcD9BUEIbIvQMEW
z0bLY2XpmZ5KQy5f7kz5g4jYbTU7rzG6o3RleDiTqyTd1hgvw6nrdprtMpTCAGrMATp2ZjPa9UZo
vfqFlj1z1CIxobVe4ROwXvtgccJAgnQSWR0ES9bvgnUFyPErGUbZs+2/D4cSjHhiZOFNMDv13LXm
e9MsVwnp77bSk1269Oyon/GtpAaO00UDOA+sPZp6q4JSuRNeB1PDu0AIZD6DBguGkvqLiGEXhSpm
sRKeGrHK52k6l5X6zL7F30ZlCR7mNJj1uV8QVKTR275nfwwYdAT84+2qgBoBa/XDehrrfdH6N9B1
dlsD/9mtBO/SBOwrECZcwFDJsxYtmNferQT+Mn2GjtcFXtb2/f0lcWAewnDj+4N7LCKtNnbC964t
QjgV3KMQuwtZvFyJVgfFbdMu2qold6YbWljXAQl7nEPjiy4otUtvstUvAmEruqW36hZL9cPyj+Mg
GL5YlkZtUEhGWpg/WNM+acFQki3gZTcowjEq4QlZNosSKpfmYm22BlW+hObXxpuUaT+V7H6H0L6J
TcUgSSGavpPYtStTL3mborqk1A+5YNMmkQeSRZVe5O60IIy5/vR9ka/2mm7+xvZt4BmG72VcENul
aROdapGhi3C3IVu1wWKXOe1MsoOcFvM0Cx8CjRdX2w5UWkzO+M3z/GA3Gpl+J9Edp3ia56l5u7Ia
nHiJLd6lnOCfFf5pnWETuHAjx9y5eUiAcyFmHYxmfK4m/qUS1uh1zmwSXhsNxXlOTdV4BWVnr/C+
gTPF6s5KynlNmGr0VGM7p4cUES08NtC+5KSmh81JtG1q3U3AVrwEQWjKHCLuoRY9hxlzyJQGfjDy
kZJsk4VFAoNVF76WU1UBv0OiUmVE4WsBcD9gLe52HkGf3VZGD6eh7zuHyrTftQnHahkqor8av1iI
0qHAbm/BSUPtQO205fKnNBcAc6cwqzN/SnPBLFetsD6Ldl4i46IlOo5xCL75qpVfk3RDR/889q+M
5bfGUy05D6c8csZtbnvKFyWY/nQ1jfq7bPi4urJTYrjcx6Yej02eGKdwdAHdWb605EG8TOU4vVp9
a5zKbkphNeTLWQP3bXB6+SSXL7P/u/0QgwU698Vgq/vSdnAQAWJymptQP016a++ghDc2IlsVf9XF
l6BXGxm3qo18tndtCEP2lUJb5k954+5a14DiS9HCR2myIv1C/apDxuPvIrkC183bgimf7gvhyxRh
GTfAptguEGh/tI5Ckt1T++dVbExBtK6QOcX7Co5F7taCGudt9SBM9zJiNbaV7DUYsltFAWWT6qV4
U2VjfGhh+YRLztVv21mtHtQl0quEmXdSO1IMlkgvb9rmpcHnBM1CBW/rYiGKrDFvNWrILoMoL+52
DeRmkzb7D9CRthsl9cof25JwpKVn4Snz+/INPrKLvJ5gKYKQyNxXSV39WLJX1bSieDFyH7SibCLT
eJH3y3AqoIJ1eAXl6mtgd18huSh2cO8lr4OKu0WuRDYssmmRydX/GzulwL2Qq2BNj2OobT1jBm5/
eaJZx7mf2m+mHk6nSSVnWaRJmmnbceCJUoYG/BX7bgYE24OERwEg71A3sXYUoovZMR4srVBfkmxM
nqJG/1XEYuVGrnrMTXP6tlipnnM0MvJhCsV8Za+ZnzSLhwDxeOtVZEUY7kaKHJ8Ny7BeY4iadw5Z
10exkAHmhLtzIYB9FdkyoLdBb734AVw9iEjiS/agdodvpEvXt35f6/twcX05yK3W+iwvOBZ9X+z/
Sj7MKeyzlb8Jx7B7SPLBPSR6X+yLPMx+ALLQuIGX0tuGfpv9MIQ1RctO4GwUj248+zglSuAxxVgz
wPPps+FBlEkZzy8JIGQBW6cBnq1dFhT6F70boufBaYebPrFdFTec3d6VvCzTzaAF/q1pHDWrafpf
RaEUwF2dMn1s7y7m0PbBNwMJFdlTFSgsczk+mFHRvbU7ezSHN1VpWginxnQj3aDsFoRJBRrYRQsr
aQm5AqUs0s1GGMwCa3glMu09u519L2I+XRCKApLcy6RmShcWtAwimBvROtr03Ten9pCknO/W1y3e
kXTaRHhI4AL49BqWt+368vXH/VLU+8lAdKEwsKCcoXm5vKtloI4POgIM6WyC7s4ZUhsO/RJly7qx
fYlm/9B2YfAook514TsO619FJ6J10Cr746B2nKv/Ye3Lmuvkla5/EVXMglv2PHuI7Tg3VEbmUQgB
v/5bahzjJ0/OOfVWfTcq1GqJ7WRvkLpXr3UyhPxB/v/XSYkAWgxsD/hognuIk7Lh5qcRoB41l1bz
bWyjk5Zit/lYhl31qczCX4badTWsTQIPm8kL6AStuev+s0ujizMiVvyydGWGijMjj5q1rx1CW1UW
D5Y33aEXUZ1x/9eexcoykLnbPAASYq6cIjbvPdMYt5CVbs8gguuPkkMsx2cevyG+bK01ACaepgZC
GmPVtN+8Jj5wA3jboAKcG/wEEAotrG9Q3ok/uyYzVxnSbfOSvaZoH1n5tqScAFgS0nlbEiXl5wjf
3aTj8rNWmT2oGXE1ogYvgM6B/Fxy3JOupLL91a+yJtDE+iAsXQ1dEW9JGyxEWOXiMlBcNCBO3lC3
FS2EwqHISUphpBlWFya7vNtJWsxFAAMv4yzFXvDilZANDnBhh3j/BJDqmC8+Dv0XHx2An2M/JdY2
EpZYxxMLD4nvj58Z5KyFrOpnblTpJQdDdDBA1+MzuSVJph3AEQydTZsFtdn7+zQzw12MYsU1CpPt
TSJr/F/X+STWVpVD94P6Y2cL0IrY9maAqBB0Qd1pY+lsByzTj9AZowPx1gN01d3o6t2+mMg+Ocbs
TxT3ZHIUYGSAHW/V6EB2MtHg/7T/sT6+4x8+zz/Xp8/pE6LjfW1pOlsfVW1bQ3NtfCF/Nz2IbEdT
3ESZgfe9kR5SF2X6rbVYmG2AbUf8pxUgGVETZh9rSiH0kjKowqR4Sv97qcXyvtw8PQWlrzsUUAhX
agh25ahvEa9XvuHlW7KRdoIA8+lV5npg9SZ4sfEqtezIOCA1qs+4MenlduBwT1wYWOafksZ6ewGn
9ZvbDCNTbn5XiQtYQ9yn7Lfb1A3/Wu2fbjS9CiP8F7v49lsTDsZQYLp1tQNNeqth9wlP7HugPSXq
h/FFr/Rz3oHZgjy5bXV717U8cCWaOJQo/3ZKQHUYt+C6JZ9Rc9yg5UDTmcixzD7qDmBfdj7cQV/P
7rkMpzNoI+7Im5YdfDy3rDk5pPPhODCgVuxQK/Y5dDCf9RopiZCF0YW6oPrbtUWXPGpQpHssRms9
qhrXLLdMVD3xKqDuNBnWHmTM+jyaDzGAMENZ7mmUlowhuHGhrlpyzMHJR0uWoNfJRdRdnCgELYrm
I1gRr0yKm6iGtwVg4pCDO1MsRUT1BE28JNpS18hieTJ1aBb1TVx+ipA3erTzOZRCDm0DyudlOueN
vvKZ2BidBZXCKPXvhwalaqZSC61lD9oJ1gFoLHqwP/zbQ3rdqR3wqv/DA8gphMVVyuMvazCc39dD
YkEfHnuWwtwAiYOQimvZaCdFu9+n2paI9GfbPA5SfZDsNy1YYJ1SM3ZOYyMrYYLVFHmw5syoi5TJ
3CWEDWFqYunMpgVT8z6J0Drk9W6iHrm+TzRRjnCOI5RSp2Z1E3l2gvwgewQ0mD0y03xGGVd7AUks
g2R5420Q3x42NNgxzb+MCFl1apBMZZlfK5abYKXF7Cxx0g1K6tstTfd0buAk2n6bZ6tJkNLYAd6f
3JFJ93psqkD8vKNPMPSeOMXQAw5olNYwkYMrdbO/J5OsNVQQSZbt6SNAXbs5OqarAwDy+xOB9Aeq
X9oDWTq9gOrT9C1Mk/5AATgOgtzd1Ih6DuDJxOqueNHe0yB9yZCNheh7Gt/TFyzOOpR9/HM6L+p6
Hbsm6JvLzDskeA8Au+sdOr8pPjlmWn4qsE+yhmy4RY2F77hj2ivHjPmeBoGQnvYWiBJWNOF9Op5X
BUhcR7bx3Cq9WtYjgSZMvITWgPROYN8B333WIKncyiH5Bhrcr66Avg+IRvxDEUONkeW58QUTaZwm
jrXmrZ0UoJlyrempeXAUBN/QmnGPtLihoBf8HnlhJwjrNt96YC2QkEH6LLLEAttpjgxGrpSklJSL
sgNZa36w/9MfOcOL6bexOKB0eQCENQNSQUX+/ogB1iypV1aChMYy8CFY2FIkkEmwapYJnuF9X4FL
Q4b3UPEK710DWRZsj/1dDxnbe3AEIObvovRLev6ZPMwwNe4G8XUaHSdd5X7sKvrwnyGTbrpyFDtw
q5YkX1qDlnSaFpp96g5NbyJ4K6DeHfYoelMnOzyXXMj4Rd2Buq2pr2Owwj4lOHlg2/JvN3pV9A4U
tP2i+6tbo1YjIPO7mzrHzKuRnW6qCZsvN6XVRA9G5T6TAE5AmGzXTVl2gi5YfioMzd6NQCHcYlkB
xl4Z3qMIEbpuTKd6NZP4NYll/bNJoXeXsSEOrAEQ6Daufgq/eR21uHwtmjKFNE7GHkcTP+Zai/Mb
BCre7tIYw8e7uHaSbpAHa0F//KWx9DfWGChNyxMwW8QR88EMbciZVuZvNpqkKDi8yIDEhu9tcsTe
HiESUx0dpGwgzOPYj2SL+OdO2v2DNPA68B3IDrcTuLAWf0hfAdLIdexSW6O9n5uXvpsgWlrZd844
uEdLbVZdYDe2RjamSGNP/IZk+wC06z+Ns3g8GS3lmW7s48A970eV6WcdLCfLBXON2eL/vviHT5X6
43PSNV9oj0y7Zdoojz3E5nmoH8gufe8WWx6wD/n0KiLIDizhXQoDK7ttQuzcdqMtVR6M8rmOoFQB
qQhjnSDPCMm5dLpaIddX5OD4z1nX2Ku4RLF6y6N8xSc92k6JY181IG7nxvDN+Oxze9MXIcJbNEAu
EnJLqxI/si3ZetT/rXUniSBMJ/itl6AL6Zxs2FYlx79fU2kIQPLxiE3j+BnsuQwSlY52FKprmtvG
H9hLDfKak+NBvS9W2tFGMbGV4KDwn5hWggmr/lmPlvZFXXhZ/XZhgB834xAEcQxkF0sjN54br+vW
seD2TRrQFsjapDgiYQBGh3DyN7UJVYTUCMtVXoN8J1LydKW6Eh7Q3gDyoK8bSPqlg25s/rMPOVKT
pmA7iZX3shhdxcXXsux8HLesMx05+yqe7kxtOpMMWZaa450aoxMmjbUmvi3qcPo+9t/mgQ8FLPeD
/aWFLEMA4qP4MbZCbzt6wNhI0BhezNRPNqLhxnOlia9FNUDNPAEPHnZ130H3bAWDmqSZvycBfDtc
UNCTgllT05+nYZgnQVZ1ntRWCGgBbqKFfXZKGkdb5ZNMV4g5ZacoHEDSTiNdmI5vlzQ0ZToCKE4x
Ha0BCbRSlVVWGgrBEwPC69ACS85+CAYNreDtg2an9aqqefxlLOSNOaj1Cnr5tede9xMlU79iz/Ge
WW6Bh9kb7FvG9Ay6Tzw+4l+2vmSjZW647bFHM+UvSRjtJpU/okZWow9sTYy6cernFtLFmTMcDcpA
ffB5H469eDxSr9OhON+N/rQjSFA1QKe8bxHRmxFCCj4ESpa/27gLBgoSpSZn8hve5xLqiNYjv/+4
ntNij+5l3Rn8GyhP0Zm2XiIsva1/Aks6MDcqSFPaAAVWjguqMoWOVg1NCqHttFlsU+pfDe1Lg2P3
MfH8GqdkXRvwbxit5+4gC/c2yiJF5W7iI1wA4qRENTQAJrswsJwy3n3wxm553Y55f1mcHaaIvbP6
8YMbhNyTzeAULbjAX0AQ4194VTtW0CEecPCt8KU2zfA6cpxb1oDfb10LDGSzC2qupiBNQg1Pl7FY
A08EUYPl+TSYeQ0y6w09mDqy26Owr2XeFWupnGkkzJGBC3QOgGDKZ+c/Hn60emFaBsgWUZau2A5d
RY8YmSXqMulSJ+LDZYiM0khtoPqAzVBTSAPvg1/cG1W8JkcnMVAeZNXMOpi2nG3zCtZY71vItNlx
UNQF5CYMw75LsqnZO0mXH0rLGW8ThCChEZc2rwPkHpkWaT892ezdymRfOlYMK5pUuGmzl7kB5hFf
jDcLS86TCt290BPBLrs9YkTuPCkEru3OT8eNCYW+oFCVCq6qVKCmHpoVglb+xbKlAVyNOtqDayMG
/RVKD0DI+OaHUxOYS3jdAG+OkE/wPlmvErmDPhrkjZHOuQEzPNyKTDYX04VCPTcLF+I7oEDRk3Y8
Vr5+Tz1XmegKvCX5XriqPEFNpUVooNSibKvXgN+xsC3fVvHzvFubApHUxPDCZFPaOGgOmQlCwuVW
yC3h0wBBs6fVhjHdh2nKrxykChvPk8mGflGV+lnpSfkIJTfzTL029LtL2Qjw/mGMGr/R5cYF4mKT
Vv6bDZWr92GlefNvEVW15aWerBv5008R5PF8E8Wy2SwLyZDfWZAtvtA6CA6DfmNkKYJMoFSpFf+V
kSW/uEzZndNDvJuHYK0nO3cdtjJawzy1UTk8mWm860bPeM2lASXrsh135JYhhZ4bONi3U28e/9Oy
k6nVgStBw0XLFqEsjxbBAltNWHtUDYabwpm6LbGQUTdFbP1DN1ZdoizT2ybcLKOhRFBCL39FeC08
9dAUOvIMfyV17RjR8sr1UIigRlNHcUTGNXCJqqunwB5yRdNPXaQMkktWd9ncjUapX6Ja+zmvhIzH
NY3Kr9SLuONc+05/ZtM0PXUl724adMRoLDas+K7N/SuNDUAu3rWjBc4A3BGMGs09Nlj7EAQrT4k2
acAUjVsaK3rTeHBBGEjzhCPax7FLVjRWT1HyyS1+1fjm7WQKrLsIy/5RFmUGWq68P7mK3AmwYWuf
mnYNLR3wRc0uqKZpLMe5p15a5iYwgImxpW5vAMNdZv6VejSpxAY9QICgP1GXlmSeuGdZ+mlUtCd5
32YPmoralnVs77DB6CF3E9eHAbX7V3JBUia+QoPisEzoCq7vUAgABIVahBpRJHxeJCqa/mABuhyA
YcJHKrt2g7TxgWaubVsLTM2JIbLF/bUtpvCuzqvwDtWS+T6BvFGgk09josyurMWVRqkh5/FY+pF7
NztlLR4uLb4D87qZD6Yk3cmi/TJpuVepbmOkoLD1s9JZo+AKGBI/0s2Tg3+c971AIROgtan/4e0/
JGO+EQxB8LrTd6nI+72LaqHHKHZ+xOlUfC91H5kDVj0VoEv7m0PWsid/rOrZAS/efl+POHSpFXIc
lh4YeGSCxIWmfWlE9YXlmvVi8u0UFslL3QzNdUgi4LSVWZQy3mUAjm+RjLJelklvXezWU0Sypqk6
zW/GwfTxG0niCuV9kEf60IgQgLe4H6Hyi4FWvVvpCjLv7IoDT2IN/posvmlin5NV1S7MS6jhObYP
Wdecbxxupk+8wFYw6aLuR4VYlWba9i+ONFbNxvTV6RDUyIHPxklb4HiI7ffRqFsU26npIcRu5umT
p7dPSHn0mzTHbr9VWAhX4SN4a+N1ycSVekwHm8LUZXxljAbwHWpUePJtNIpQLt84FRBTaur7fN8b
yq3ug8E0AYU1YgEohO9VjUpugVYFP5BH5O09cEXhLNAzU/8i5CcaD8HttjYtfzrRxFxN7Ki4ZRo+
NXkyHpkqq2g6r7w66oq6kRvidxr2Z2OC1jZYOMDP2FTyTG7kMWlRtesEyGIPAB+JlecUDTKeozbX
BoR5WgWJocs7o/fqK7AvGtCsSJ26sq7w/ayVOOnvGVaU+fcgBASHeW5/Z9zjJ3o5iTbxr5BB23Ux
3vSr1oz6LZj02vWy1VMTXJl3JzJJ0PRtdc8CSBrhUZ66w5cwrw8g3tF+Go5xhnDp9MrBLLBiqPe/
gTdL2ztC7/coLwVqU01iDuoWU705TENc3abQLoNsLONLrqpSswTwaAlJoLn3bne4U/J1IYtjaYFL
cSGZASwUuj6aYGBX1csjDeT4em2q3EaO3wyh5Cr08dKAIe1F/KqlIV4ic4jAkQtWNL/xrRcO/q9t
ashhS05gbX2bY7qN/WJ8t6N8L5syuReNFT+ahQVgfK6DvqpNk8ecV+0ZT5xXGpziuL6AovpSDm5+
tsYsX0MZFwKLqusLvAEDuqQm1FI8wtTIOGQYYRDuVEI97oaMvfMNkLj83h5Zc82BHw263tc/x+2g
ravGLA/UzZCxgDqmfMoMdQQDzjaIwQzzOUybAdgK3Tuw2EtPqDp1V9gOBSLj/Hkqoviia6MPAl3A
ACAk2621youOleoqN67c9KiJL4hXQhMtapEMAwprDSqb+EjddzdDrQawGLjRCFQwtd9Q2QGGrbr6
6ruIqauIeaq3Ekgr4V0Hv6zOqIhz1+8eSEmgBCCVcuUqj7ADpTx5QJOo+ho1b2uQhwbFOXARgSMZ
DyT9oUMybTM1qAEZqsZ4QCm98ZBzf9siSnkjjyJJLSAO/CFAdAo8uyx1pwBPm/FAzraFmmw+tsBc
YSrNaNWaCEe2G7uSU7GqXW079M6rCU2tQwY6pqBTzDDOFNYn6kKkxnpyBH/rRsOYbBOUKq+Hhrv7
uoRgGJ3VXfzVe17JZE0HeRqlLp3WF2e7k+EJQZ00oKxWZ3egCk7Lfpu0ngaQciGO3La8kw7U1pwd
y0JQcg3IsNIEslPqrB2HZDcCAzSvtEz4c01EiqBKuM5ibHvMHEC3uOizOz/DG22Y2H0TljABQ3Aa
TO/LYupTF5IIdiFXUZeLdMXigq9Trcu2c7+OJsVZnliHuW+EePk2VXmlJarCze7GQeB8qCYDbzev
n6PEFiR1wzFPTkUkszN2O2/N5KUA+/zZj6u6PxXtiew0owt9CzSqOlHNWFemwOZTH0IwmKGW0go1
MyCbowbw31+tSoCiNgsNCF0hjI40KpB2cVI8Ts7ofBo4YDJjchNccz6RxdKmA+gjxB1Xpt7SmyCt
BTuRR4mMxLrlUEJrtdbFjgqlkrwBhxRNjSEle0Qxlh9QFyWxxvV/3IlZjbhLAHFpkYX3Re6gUnpq
ilOnmmSw0BdjXAAzNBUnuqLhyhYDyImtAbyN73Micqdx8qynGnw+f17SuNb2zQZSWsnOzqNsTbrh
h0JVh9X4nqzNVpcXAQD+xcnzbJ3rpnUa3OonDzNxNqR4a6LUFmeyuR749Rw7P9HgpDwE2BoQR3t3
oZEBFXSgdAavWqHdL2mqqWfxSR+bV/5eWW4jzUAmSlNRo3WgqFRe1CNXmjjF3Txxzmj9XmtZ/p9r
kf39jsta5u870spmWVon1GLj8YmHUZOh8pYQvN57F8cd8ynt8FhZRrGd+NilUSTE49xsL7ajyctg
8vCAV9uxM1Mgdsg2X3oAqBxSwziSjZrSrVHPrBqUGYCk9CXucIIAbxdn45MG+L2Xai9111TfSst7
8fBF+AYq6PkCeNL54h9DejiwZ0hlHNVwqWb+jyX+v/tAAgxVXuDv3jjCcc7N4NoBET0UcR5vW+jU
zuwQFoOyS13rzrXDn/xsep+SybRe/jYp9Mx2Zof496Qhra2XyLKTsyxRfCkKbbijpktYDq3M1WKZ
EIi7cxO1Ic9iJfqqKzbLsjZ2RoIzqiuN8cPUXKy0sKnCecneAFeHPqighLqDiundNWFs7LIQRLBk
s5GhDNqOlaAGLetNj5r6Q8h4/jxq065sTIBalV23Mn+xy6h6szMwth0a4OuenQpnyHf74v9Pe9Wg
fo2yV3PiS2WvQHkJTeZxTpY1oK09C7/9tOTP8t5sdr3jDaslfyaRwkQUNvG2S1JM2NFrHtnDiUyz
PV5VISrKKOc2aWF2jq3603JrgQfOrmnicbUs04b9x6VpYDTyeWlaSAeV851wzdVkoEKQuxMCgzkg
Kde8dt2V1vICdQBDeJ1H8IQaD6hreSqUjfxaM4SCIhAkO1phnksLvK8iwe6Dgia16HuD7em80mJa
1mySbIf3DTvRIHBgD6mTi3OPMv71UDDsuNVGZt554MVXjzZSs8rkgWd6X+UjqLpUl7YrThkh1ybD
7EQ21wPBAUDhNxqc3dS6LlLh28VWmr+WZbXR+7gsTfI1BLNSyTOco7ANomV7MFrTIDXd+7Ihx1Fh
rLGrGjrNOdQddna0n/Ei4CCoS/sZ6rpeL1GIhNTE0qVR1LLh95KdvQinnh4VxLtwmL76HY5EEdP7
MwjFscejPlNGuqImCUtIxGbtjqaGYFnHa0NNof6yQliB4N/q24c/7PPKH24y5n4SMK+UW4Q4+sPA
okfT7vUvDEKsfugk3wuR9qt2SL0rBH+7M2g8UE44Vv5Xo7mQgwNV4lXFwCnfDHV9KaEjsqYBd2dB
Y+oblJ2btdvI5OLHUXGNJ2APkNpKvrvmp742pq8WitLX0LEt1bY53CFFjNgDh3An3rnjl0K3eZBk
VnRXlq59pQEcAVBboQY0lNjNA7UG/uXQRB3F0ByZEYNa0VEQqIHLB7LJzgHKbuzHhwaRwa0VafIW
5rF5M1r9nqtNbYpUEvVkp8VbDYz5UASGyGPEmHlEVOVARS1LoQt1oe7sHEF+Pg+SP9mpGZFaOjqJ
u//TrpYFO7R2rIxu/8Ff2ekG2aTFJxTkzIN/TEf1LvLHupw/3lJvQ26ARJanqc53y7ImMPWX1JOr
RuPDxXWR0BmAyb/1IV7XKDRLHnjmA/ZbQbFhaP1yZdhG/cJ4izI+2eZfPA8oACnL734G8qTSFb+E
Xa6zrGDQD31AMijFKSXnq9q3wl9InQHGnWffhuQHavSaJ1uIcRPj0Xhu9LI6GciubifPxqYS5ANB
VHjdd8uMVtqUF7/Awf0snNF+8bUBwX1E3q+upuuHykbpPsOZ7D4tvX4lO934Mtr9QbpG/ktn01GM
fvMFoE0IdIH9kAkexLKfHnWzTHeh3WTHhvHsZntxtDb8Xn4Bkn431ln+Ux/jzyJPx+deDiNOn0Z5
9g1hn/HLrjasZ9ULEwgHKlermw4J8+JT0ybOqo5SAQpsh58Sz5geO248gqfD+QKNZqg5hXZ3hn5Y
/QCatm9kxx+DqEzfyEsJ2rr7lscAUifeWvNRXAcCzOiqFWVyaYwYh33L6r+1zsZNk/I7wDWQyVIO
JnfHHWoo401qZuUdil/KuypEgRcCDjXi9U5xZ0B7zQvqAp94ym9kQg2Xhsy09K04GLRqH2ldupUK
9IH/au3e9PIkQNhYHi313psHQlQLTGF1R73YDatLYcaXZVJe4a0/xglIPN8XKpEwXuPHlG41gohg
Q/22MPmw2OBB4bXfiextUnycdSbGU1cEpaMo32bit7klH2o+9Oshmk4cWFdheEdI2ASOCxaPKreu
M2ZhgjQGggPpljAOUWnyCwo0nmmQTG5sXEyrf/PnQLgjTRY5J631nBXRUdhV+7lKbOPBRNDs/Bd7
35Qf7anZfXZy/ubfAAC0IvYKfG8++2FqPgwRqqnmSFYZ9vyN3xVJkDNzwQ1KmAQqVSvAv9C1Hbgn
QvsO/zDVUw9Jpn2HEu5tN1rG5wkP3kiw+BteYaBP4Zl2HoUz3aBS7YEoAwXJaiZyutXToGbyCoGh
yK3nmeTghCgCo5kWEBU3kUJ0nP2eSffUGSCKNNOJPf0zB/iIHLDTQ+1FtCmi1n4AQjzd4j/DP8ss
Ad8wxKv3Frdq5AViC2rhQocetQV6VcvMvkO6aDvWbIpQkxhvwNFlfE9tVBYCMZs+O5Mu174pzVsl
I23XT313dJtuPCPPDvFxVjUPDR7zKM/ry1dsIz6FGcC9QfwwiRaMYTWrlaqI/co1vVz97bNNwvrX
Z4tq/cNnSzQNIruq9otKt+KBFytuxd1xLs5SXaDmuyOVfXFTe0AdCT/UMstkgMgqKOQoXOe1rNlY
CRgDZqOLtO3GG2ItQBq7xKm1Y9sBYmareAjxr05GXiV4R0fOeVIqXoNqSqGzLY8gds7qYWcNrDxq
gIRcpCuGC11RI9IKDGWh666XgaYJvyVcD4OiZcPWSiPr4LE6fvBGVdI2guoXyJMzSjzrF/IYbctE
ftN6QvWPXEGPPToOeJRYS1r/Q4x/viSnCU6UAmBp4mzlEOPYDza6EcFdh3moQQnzTaNgxdziXWB0
QAb2gAV9ch1ApO1s+kxuoQ6aU6euEYHrcdZIkq67dsqtj1DLp6b/zW3AL39XAooIGSsmntqi2KGU
G3k9/PK2phNPu0J1ZV6vUuiGvGRlox8z04XsuDbpr7oz/BxT37tDonm4gU0bFevK3zJ8d8UFQ+ZK
LVuIckf+Y8relq0QN95PBSrbQa0Nht2tB8zYCtnF5EBHW+rWepoe5oOvGkXFRvKhi1hmckgbHZno
BtWlHgFXo8TpA8PonY1f+vrZIbQrXhK9u0V5xt3bHaFOc4o6xGnyyezOKDIBvUQBouozBDpDcxvV
KCqv2CC3NE6NxpKvqVubu6E0BWpY0CRl1F8q3lQo5c8dMMh47hCQMan4m4/lCrGqOUf2V3nTgGDR
AP5LKC1kNZK30FoXFyFDgAmhL7XqKkg0ygxofqTucYmdV7cF41sXeAhNDgEZWzVCVx6QMoeqYbfF
XhsmqD/mUWGtjRpAwwE7Awev8ROnHxp+QvGly2z85ugy9h5rK0+hcIa4OTXIUeUSId3f/Q78QiV4
/cnyYSb1pywxoFm+orWWORASQiheNWbBrI095G5+BT1Yt9XBBX6tjdC66OLJUHAvashMV1MsrZWb
juUmwU6F4QwSeucpKlbkkpFt9MsW+j2xvVlWaBP9CaeTGDR9nigDDapkR181dBVlTleCScGFEec5
f0PWbmptwHeVl8NsKJ3zcU8+ZLKd6vdsWnLpkw91q6pw7NUy4hqsWhsuBCVbiYSRLJO3JkU0skW9
PPr54DUgHIp+zracRsjdaVm17QvtF0UgPwQpsySByk8M8vQOaPYzzo4fo5l/BDdpsudET1qiPQMF
bV1MDfyA0opHKMWP6aUZ8xLcS0K7RxGauWq62ESMJ48CMEaWP4Yo2wCkWAL7kUC4xgnjnyJtvlWR
231uR+TtNTfWH7Dh8cA9yXX8P1bZAS+tHiw4Lar5WbZx8XLF78Ep8W+RyvE8X2qW0I5Giz1VmTWo
JFIj1LgSyKwRtHgDToNdYqJoD3QYrwBe3kOss330pto/o1iwXZFdEyBfrNq4uWWhNd35zoD9i5oQ
gysAGaPKOdmoL/7kVZDTlXr5FFVTGwxg5DtTM0qtOOuqWWzUFVLwlZOb22oCIFyW/MLdqHrygYJ9
4F640s02Bq5l3bpl/uQMXfWEyCvgjbV4IMeoyq9ASXk36rVp+2Mom3FeBHp1oFXNY/wO1ZqVOtDi
QSQP1M0nZ1oDC2TvqNt5NdKDCHBvqTsmIcdprPXWlropuEKTA7Ib1opGkYnXjk0Fegsa9dw+uXQd
dqg0qg9me0PI4J4GsXVNgtoZ9X2hadYEtuWsRUFGe+ywOUAoqcjCC75b4YWuNFl/Bl+23JtG5UyB
2YQ9AvAjmOCNAgfDAsrM6oqaCKoAxzBBs3T/5rdMoxnkQtOW7v99qeWWfyz1xydY7vGHHw0wLsWh
Nx7DGCLLGlRCqoAulwbEH866suohgFBCfloGWAJK+qYqfk+h/jLsqRWXLl39eYO8Q0bSYGA5/O/L
xM37B6O70CeZjctdyei2jV0Frm3cTyLB2U19iGUKdWcXuqQpdZ2+QHmzOWhWUt11kIZ0kAo6l4qx
k5p6dIAC0cJ6NZrWm03SVZptNYgaXUb1CwA2WvBtKzLUSrzPpRlVCrTcwMzLYp901G5POZ5EdNdl
YAS9jnRldi29GDtzEffuJqsTfzXf8X1hRKlQuA0Ob0n3zkWJU3JjpOt5KZoci9ecyfg2L5ULo97E
idbMLr7mXy2QEO3AMCGOrtDFcb5ief929RcbuQyezXL8sDGPmvL9arG5apllVRpYbA1YQlepjV88
6N38h7pn4KaKwaRO3dDJ/AdhQkJbZuYtVh4N5NX2cef0KxpsbM9/qBBvKRqpX+ZJUkApEEU8iHwB
IloKXt48y7qCJqX5UU/OVXP1+oct2DVmuChh8cKUn1mSg5vJ18MDa4cnAqQTDD1SWHREAmb7YiIP
shfNdEOVeaCPOBDkTnoHAj37Pk1SdsUDaUM9arQJbM651f3oxyhDpq8DIq/2G77y3BAsBqyITm1u
q/N8475271dZarzZ6KrPbfc1jsc80KuCvc6j0U43/MdMiOzecZzsHrzX7pl304lMEIfI7jsA8W8h
nmVQzRuiFbn1/X0MMqY78qKma/k+syp5od6QpNl9W1YvFSvBpKFWJtPAwVnhamZ0WGx9ZbUrL9Wz
HbnQQC4KFF1UKOIhG60ZN5ATjTo7Wy93jZiwdtkABuplvcjKzQMzBuC1DA8fOK0m72S73T1Noz8J
uIgGSqX1h9WNBjS86fwRlj8hw4lSgv3rupjKsL0bfBafl08mWJgEBmgSUZOKfzDy5W4bBprmsg9/
VWOGgJGaoKsiF2r8CRwg3ODG/FfRoqz3IbpXFGK13FbvSm+vNcCtL39p3/baUffk5+UfDgFS8P6L
/LB8uqF0/FsVvdJa8/+hP9Qq6jre5u5U20cwbEhVTCMPzIRIglYVw9eUd5/MvMg+pZBsPDJdB0JX
2aFnZ2lVd52wDwf40+PbDlRGB6+o7ScBojty0l3TWHWu3l4Sy9HWmlMVgYAA32M/GM+yG8uLVD23
9qctsCJgTm5847F1h/bOA+lV52XGI5l6A9ReURElJ7INfVTvi6TSV/MEx4weB2MbCmGAiRMQPeyr
+/RAi4MTNzsiKmIE1KUJPr4smvv/CPuu5liRrcu/cuM+DzEJJJBMzDcP5b1UVTJHeiGkY3BJ4u2v
n8VGfUvH3O6ODqLSgjiYZO9l9O5MVc2AUKLsmmJNk4NtkhwiU32nRjpcLdT3SOH6d9PeK7MF2iy0
lzSZcOL2xHh2ov60caPoLY0d/UClDsvDtecYDeRE8AcNWuefgVRZUCNVpbDInPHC63ZUjIfM3Dgh
gnXUhQ6hBTOODVeq0Bx4vLj5wDZ0AJD1YDu/7vApiW+qNnxmodmcB+7U99nQfvNa1/0Ca/d+CUfA
fuN3KAa1toDoFjCakesesiKBAx8Y1F+gU8ghiZtU+6wJAV0zzlN1Awe+Os+hF4IYzfzjixsSapsJ
p3fD5sdIfewblc0+AfXMqISZuG5eNBx25nvPlL/2mXqvyzp9yJBk29QlLH4QpXUfxg6U2sYa8J2X
rxqCnO+RBQBk3PIfsSnvKtkbL3VU9fADNdTZNsNmLXKj23m5HSNOETOoBvLuIe7hjKtg0Pl1HA6P
Uv4jxHAnQTAYl6i38kyJS0MyUBJGHnkoNChb6DHIZzLonuBRAS1n1N+6tSP7XLoO0ogIqE3dbHDv
qRvYER+z9WO322xh9NUjoQNYHveQ+Qa9Q5sl/bfECYAudY1n2A7nACXqyabsqvgpb/jByfTgHXwe
Oc8Ajz7VjsGOqd4jtWb24ft/RrYSZhQ0MrV9wLZNky20KEKCyFfyiX4p346nX+0f6v7Uz2c6w3Mz
k5/ybJpt9nsog20+ZfWmHJvVXzVrsLeUXptaHWTJlpaWg2bynxwddaZZZF5uqL6L5EwNSOyesibL
1jbkB56NJJv0rGwp9GVsimILFBLMeWU66VlhLY36qIKAtuFqT2N/gTgZWGqAKVh9Ch1lI2uN5Yid
nwe2Cx3sPIj/S7mdR/XMC2tv78awHQFUJk5PyWAh4aK3C2pAnjA9hfAQNBfR0C2AofL2t25ebwWr
3pfOvONgc7YAauzrpGkegtZQS6iUdaupOECIjdsFDslwmoe61QcIuMoDNdKmdSAYBlLXmUo0Wxfr
H7Nxvf2YzTc1f9XUqkLESxjxjDSzYD90aIVenKhUMlluIjcp5lSkDYK8EOb0yxPPXQA2xx4lBMTm
fLQSobo/zDH1GAf8PMef9mLm8H7NGmhPBj3Prlqs70mbwYM76SYG12rZjTcFPPrCMRbd3uUw7b7y
dtgzmL8u8XB09kHpB/NKDPxQxqn5xCCXPsnW1SrdQYUyW/hAzX2hbp7M+UFn/loYaQNSvf1Od0xZ
wrgiR8ziXDFW7Su/EQvmx+F7nRzT3HRfmxiyq0M1hDuWSHUdB1J7Eafw0DEAFzLD2N7GEvPYpWF/
8xHwCYKqfUe2tJ033A3uY6HrMHMdoDJqpgNMlOOPvhYcWWrYMaqFjuRpA4VeaH9wtujol4lP1VbV
AuEC/Jpax19m8GZVHVzcBWhC4waimLW/LgHoXVsVR1K2xpOowjIC+v7OsHbxnDnnDlLro17a9I8R
VP2itBF0pX9LGTTRGc5yowfXveUy61VCaxdmiu2rMXRsXsdRCy89v91UdqNtGDKddy0o4XPk5YaX
vOsOpKHtKqh3hmn7ynIJO0jwL7Q2Sh4UqPegbuOXX2SwDcUj+UGL6o+6Wyv9UoyVy1YVUAbieFCC
opHs6JA9W8qDnRdv0xGPf4qdQeyLeiRBvYFjQfToJtkhTTX3IYLg0w5PlPEubPvXsV4yvC2MIOA7
24FUys/1AxIZs1Qv8w0ef90RC/7uOFh2C39onq5jIwtnOeuifkYtThAOsyq3gnXa9vA10+CDINwx
qDUWb3VOLPsNsG3FuRk3JYT1kb1AHRWp4VaXlk65yj2jmRPKjfBu+AY+O9z2toRvu9VrTjSsGbDD
M0kyrTdnK9cszsitlUtV4+nha7pxp2JLW4bjL9/uP35R3Z9aASyFfA6wkusIV89OIHWwKgcneywK
9c1ElPFbmJcrBOLaVz3x4gXwU/2pFgKRPT0tV0o69txQgzbzRKIfBCkiUKCYyhYicljn+Duqoo0z
RpHpF9IU8HLNBhjRAry6ipwabOWRcEcgLqqDAAD8b0z7iEBOenLHx6+qjRdjqNgm4hYeyZnWxVvO
NLwl8hge6E3pc5jp6NE3D3eFMGzrLXODaKFbVnJyYyb2wZCWy65WNbje4IvDzfMbL5MffdpUDyII
q7XnpcnWTyw4pY2TUY/BhON6WFpvCO1HC88Z1MJhot9AQpAw6rRxlcqXnmMZSyq2IO9d7I8O3LTW
dpIALt5X10F5oPbHYbJFTgMEQzg8nOEM8lGXO0fNi7YqsJd/8qzwTLxqx8ZhTMU7KmALQBZb7Yro
Gs5CG/rZgrj/MVJXG+R6DbzC4PIEIcXiHCAYM9VRkRqAbq825lxzIIDQ8MZ4BA282XEjG7WpBcKH
BawhbkUbAoo4r+YxMn0gpIXtzuNRYRxWrU92WfhXx6rkoeljb06K3vZf9XVqykNqjvZMiMAvoeUr
YUqYzXDb6u/Q26iB+TfkvVPbPbRe8A8hrbC5MlFAcGh81PbBR98mgKKxadTBJdAhXl17SGTh23B4
5QzOPF3dP8Mu5qOegBjQyJzqqf+gIm/pawM4BlUVb3gbBiskOZDXEwOei8iVQ90GpJBYyo0eJ9UX
6hFUIV9HMOebYbGVzCfp+Upj3fqPZRKeR74MLBlLuBvDhjRcYJdwP6NTWhefi9SKiH+7pfOfh+1v
rb+MvXVuxqlyodXrwR92bY+kK6zQ832HCMBKFbp5VYCEweZYDd9S7y7rWu+7OeQ/TEuIx1rq+LL0
O+8AFHgxjamTTFuqHkwlut9Yz4t1pAUpYk/jGqgeFzztuJHuYM4Ze7txpm+86gxiEtskh7kPB/O6
tZMSBsV9/cHEvvWDJwPW5k3yyFnJcJ22BbRpEnMlLYCLwzjPjiDBqyVgT/lT4ehfidqo2V/x2Iq/
3cawcAgWmme91Db+MYm1BoRxvroV3bLLV7BHDlbS8f2D1YN6ZXXPhH5P0wbWdIHXnwQX7cGo8SET
5p7+VsZTB7O7sk6fIVuQAyGCWyLFChNhYZ4dyIYmGYvWWKRWswG3k1rxrWg8UuufxsZ2gMxFoiCg
qqkTlglYV8KA1sg7sc9rhqXmWN8WNgQD+uolr0Vq/qhjR1zgR7uAwq2fnAN/JDDU4QFK3Rb/qsAh
XkBWg99pGVz/es2JH32ZFks4SQ1HUL7kzs5iez1kqXlvRpk1byw7eGkMdUlkyn+A2A98o1t/C/K/
hjtBDfhGExsQ8se7AvoILkIxbnKwqsYDeqB7otuf6g2u7LWTFZP7kNsbyT243XulYIx0MyRKsqBa
W3UAMdwBhkS3Bj3jMPzQ7qFgAyWqDKh9BFdmuRW2eypWffpRJOoh3g6fW/ufi9QaMdDD/uvYdABG
J1fJAtK2B6t01NYdF1hAI8KRTeRJcKQybcYuXjqobRQ74UHH4pP0DKK6/e5ZaXBvtx2/sCE+kRiC
qVpzDdhotKJefTJ8B0vPv8fadupF1UZvolcn0Wtcuf5nLuhXTL1UmdmrWpTmEhFKAIS7gj2HJrTh
cF97ZxWU0OPGw/8IjgxyUF4TIOjSmscBUHGYI5bmpUrLap7qqvsSueZb4zrxdyOvMHzMQ1kyx6cS
i7/ZLoxWO99iMGTzcU/7JbRR2h5pkkYPj56uvUnN49OCson15JBGwRst0+gDQYDlOhNmE+9oseZy
XIMgw2dLUvMiXa+68+RRK/CqGJW/qL7qalA7xnreivmtK9XDplPixeDmMwj2DmuQZpJnB/biShfB
e+KBBu1Ai+0UyaA9CRCoATWogvcI1gAWg/aG4YTe+ueRsR4O9yoxnxVWNkdIMKkjVr3qiC+QaGN1
2pMww3BvRuHKN5L8KmXU3NuxA0BLC2fQDjGXeeExtqFWrbGqg++L16mV9fa3EuSPPRZH+GqxuQbL
S0TIqC9tIFy3slql3VEpzF178e9//e//93+/dv/H/57eA0bqp+pfqk7u01BV5f/822b//lc2VW+/
/c+/uStMYVkcGhaWC/UR2xZo//p2QRIcvfX/FVTQG4MbkXHlZVpeK2MBA4LkW6Q8H9w0P0fo1uUb
0x1VFcCkv1RxDxpuXTvfkDpH+lx9bbTF9B3rt0G8B2NlHdMKq7WsZgOomSVP9hAka0G6crBL5bOg
z8P15DIYh9VPZfCITwGAMLdlRhRb0QLZmAQGIVAmoo0fe5/rqHOeyAXDNb6DPTHQs+PGUkl3NMdN
F1XFKsVDD4pMf7XKov4CMf1kYzUMK3YrsQvgkUQzdaGx1JkmgJsCm/39qefG76fetrmNK8uykIO2
+c+nHvJ4qdaWjn2t2rDfIAnsAzWlD8uEa/lLESNpMi4n2gE86Fzw4p562OA8garNABP7c69Cedou
CcSneVo2ymyYXQ2zYm1nWWXwIsPCWERm3B4dWGLu8ww6GT1yU08DRJ9xeu1vY1foTwPjPXZlHpxG
fNkf6DbTi/6uDiJzx7mBZy4oDc4/XJeu+evJ4QxRX5wdDmiIbdnWzyenFXEuAJ1X12mRbmcWePkp
f0KGIj3DUbY5g6r/SI/DsFTaih55VBx7Aa6lzn0Gr2IjcN8QA66XtpUoqKbhwRSoEmYNllV9Meri
6IxrRLwULypi6bOlZbAMylp07VO+L537QEuLewDtV0jYW9d0VNPPoW0LuYPY21MdJMPidZVB/5Fa
aUARditr1OVH1AyutUXIwdszkzmCU9F2cBRU+z0FymPnQTPDbONiXnpgEQbVFd711vWXvly/L21j
K+Dc8cvSnhzmjNpyd2Mj2c8NjQ92UougB5a/7KDz8HvRuslDNW4QKcwKK4IAGApJaDezBtTDXeJm
6sGo9WKl6UO6pFYa3bZyGp1CvPduijfyzGBLg1fxJ3H5pnLGp7JeraghN1jwD1cEd3+6IizGhI7/
LThmO6AhO+Z4O316UuHJYvSQkvGvFl5RsI9j3anVIa9MPMMwf9Ld0nijRRjXmu7gW1530gIXSzSt
gBVkFB/JVXZyiSXz2Mkeln4WbpZls2p0ewsBAoT3Th7BXCbO9zSIGqj4X+umyXwWe+uyFEDZ9KaQ
G6cd9D3jQt/TL97FZj5TYQ+0FRJFbMNFtL01/9ZnquBFvf6HZ8/Pj/3xZEIAyubMFq4BITrX/vlk
xkHBdJkw7+J0ZY9UbOLOdPAX7o1QcwH6TvRlI131kjJrSWtd6lEUAVh6LW+hcAvhWaQRMwHucZNt
SuQZxudsMT5dP21AMjo2Nczb0IGq4fGBoJMeIJzmD2pexDrkXQ2WnHU3DmcUbKEGlmgfDcjOhIgS
QNZd47WaR1kGLRvPlWcbOJe/Pyuu89slZnKHWY5uQHKXcfOXs4IVFfdVJe0Lg13u0RwNMyBtEgPC
Nrrckiaqb0fRosvOoT3IxSfp5RSGBiSXTHXQzwMxVkBKnqSVPacHDq6zq0VZRBq0uJNyTlDA1II8
B6yQ/b01IgYjf+3UmfN861XaQKc5DNaN7RgayrwIohih5m+oWI91rQBDKejN3+qoXzaGmqbOYz+q
60uBpTbXXopR3nvm+AO/4jEMXxHDj6DUZedbaglzeGx5BWy4qPVTb5eXJQxyuXsIamO8BPpXXE7Z
KjLKYaMsAFXGepZ2Np4RCCpCNQVf/BDsFwDjW2LWlG53NUYCSQYiMlK3+FIaS2Nb28NBSVYIy8Ei
LPAV5J1b3dvC3Ds71VUImfmh8vYicb5IVVcXqkrx6lpI5DBWVKQGXYJCxfS3v79GDOu3W8eF34ar
w1zAtTi+wsf2T8+h3mV43fVmfgkCfYw6q+eoLMJ31QJ06HU2u0fmJwQ8DwBg6OsF7xkUMZDf914y
pJVW8E2FSoZjhw8/j3SLhuEDpj+4iRaC4wotFruNCsSkIFdLRREOyyCrh2sTOFAV8dUqHB3xslRL
j5CJBdR0LOILo9oIZ1S5GYtJAfHRXFjdhoogGn1MSUVYIS9DQM2WwsRVToyg0DPKZTjY1SfqNdji
WBkVxUQcQqBq2EoOqttEvbYSCEnACUyfqNdwm0vvPNP6RL3O/K5c1m1ST7ug/fQg5gD3bcTOi2E4
9dk2XP8ubsB/7UDieTFrA07hjCUHIBScB93Pt16Q6S9QFalWeKZ6a+oWRdA/z5DraisBvFODLwiq
t3n1dpvW9AdEgMfhNG1Wpz5C8dmhrPkA3CisG/u8CR6guc6Bz0G0rnDKbV8iIwBagTOH+kX4Dcsn
NUuG3HuMm8FYeFon7xSwoZs6bYwtzWRVyADeZmpZ4l/crAM5GT5ZjdfNDZjGITgNbrIYN1RvFVW/
LC2znuv28FFHDdSvwyiTMXOaQ4RrmFiVd8JHBEXxOnmFAPyOnCGrqNpb3eC+AMRozyOnD8CfgH2q
UxX6pgsRsNcN08QRiORVhOWu9NQjyAzxHcPj8NzjwwieFzC4ttLmAXkuH3Z2fvqQJkMJm4CsWVPR
zmW9LRsAx6kIE2bzvizZKqrN9IwIu75ImXQuRp7KO5Y7a73vnAtVdaFXLTzDG1bmWGfwvIRzx9Td
a6U6GZnaUrAWpkFQN5T2lgJGAWXIxrqqc4CNbhgI4VgsCUi3vWhKP4eFhaBeWm5Nr8h/NEb8ZkaD
AOe19Ob4TOf3uW6Way5LDXigAXINYHGusrBOL3+aR8bbLsnyNQIWzTJvYImnwuySjWwUwCDhkjwS
UZSWwrSxlAq3FOpoY8E4gPraA55SIsyRk+/6LyJNF0Of9o9RDIKGyG0duRZ8sWN1y0HQSPEiHcUN
LZktQCzqdm1RFcjAtU0bH8sozeelztwz9EmDtSmyEI4zaX+IDUTnAUl0rraBRIGdBuIdnKqlTHz+
w6/dfVMhI0PDAQdwz9wPwjUATcPq75+E5q9vS6waODMZXgy2rut4pvz8IEQYKq+MTmtgGK8jxNp6
SC8RZQByU/duUOsbSIUhIkJ1Dbyjgqp5GCo7h+ENVPJtJ9PPUaOwHmjz5GuKqxLgMv586wEMv49E
tRdunFFihXRWaois4vuncZckqlKPBrb0CxaOMMad+2WZTOsIE+jjec37+FQHlXFPDQwZkPu/Pw36
r+vS8TRYDOuG8T/bpi/sT+8Dp+uA8xasPn1g2h13ZJLilmdwPoaIF8IApjFAL/N200vfXPDOzH99
GNCITALkT3d/kEHPDpmyaP73h8z1X9Y5ji50IfAvJ/Dw4L99eYJpqsNoMIxO04J+8JwCSuh++IqY
sByD8lDbide567H1X9X0ji90QKl+r/ah2zhVM7MOX2G1cetdRpWzsMJcQaNpSWHOxHHDR8OClksq
l31QQjgYKY+FivXgovn5xy8YIfBFW4PmoXydL/rx162fgkXeP3yO0/fDLRJi4Z2Oz2CODwvTdjlD
+efLue2HLiwGK970Hqhe1tyEKUszwGrbwUITASTn0g4tDHVHwklbx/cAvRVPtx6exgfkh4xu1voe
XBsNUBnCroOVUwCBaYl3DligaXC1WJLv2rGVirTxkQju7c4/BJzBq+o/41VrxeAJ6/o7a/d/fw0Y
Y3Th5z8XN69woBLCDccBJ+vnPxdUi6RHJsvfTBwuM5tPERnE9t2j4SskLqGhUoybePBL6ICjvukV
OG0QqJ7FNlQc/bqBMB9zELb2DXPdQ8s5wPcCqLufyrd24oSJ4h+uZvwjmWM04NMfYzEDf4nrmgYi
PFyIX6NYDK6+qRMG5VrWMd/VsAufAykEBFtr+V/CxIUEHoDnwinAlORdOKN6IICcFbQYkYAOVfDF
ZamE2ZFln3TkHB4T5EWpm0ottfcDhF2omFqQpS6jlkHUMcRquauyHTJm7wBbRT+S7IRFI95IyjeR
kfLEyyg1PEdksL5wT1arhOX5oZKNs0MSuV1XBR/uwc32F3iUG8/jPE3lhT+G4WMeQ4PSo41kYpad
dD/ACwQKks0JQPuj8ON0Z+Du1sfwUA0FKr8+DtpjAd2NE/Wiair2dT5swH5+o3qqokba9E3uLXQs
++fTHqiyHKcs9a6Z1Ur5a6r7tDPhVOu6j8r9p7qkUcmhYvnCanP4TdIQ2pUF8tfakEXyuY76aFaR
jh5oDQIWvx81rKjxTSiYu8ZKK9/6DCqIEswxuDjq4GcKqRZg+xnWIcoMhOtj3YNMXq01eyqnIvXn
la+HWN32S+mVNlzVhrifQ0AZbxS7Sq5OHTjHgXt3Ng9QGqtq6emzsmIWvEKsBPkbn+81nvy49Wgt
9gMi2A4e7TzGehEjkYhztpUDm2Wawx0ngnA6RAtq60g9uMzjDWLjCECPjVRnxnyJ0FVwP+0pcftV
0vfDYpojxIo3GqI7p1iHZQyluHGcUQq11F3dWU4zpF5+NuFveZvU0YdwAaJntqZZ+ZB5p1D6O2Ex
K52DDghHiszrN5JN+6l8jx9g3fJM3WmeDmn9WQUhzR0VvUDwkbUDXOd4CLTJfehpSNs40Chf+Nqm
yPBvQkdFdaYBOgJy3SfqH/IQ4hyeHizo3PSd92qmZXgQ0IbDM6ZZGQHnFwg98os5QAoLfhLusrKt
QM07LZ7BsSU5UxdgDExQ2OBGGhpGujQiXq3dBmrCpXyTrZSrbuDhlmtG9iQHDwsQR74BAVku7Co1
9nAd7S5a07zruRe/AReFpYSq9JPw3fgOq1N7Rg3K7n40uaOdQy+ND0NZyQXtAJHxvRjhjGnTnyDV
Bxn7Dv8UtBPpPaSZa0J9tZNrmbXuuuRa9gXW2/OeFd7KkCWopS7SOFq1b6McuYcawcA5ni7RVo8d
Bo41Thkij2yWdSHL5x4eYp7uqzO16nbYLGx8+a+pGGgu8EwwXp2mKnAN54jRnIRbsysMMcKVZyCQ
R8VcFewOlMbN1LfqwM+GVUC68krzK83mZI62hsmuNcdXuH41tI5fEnNPbVONAhMiAeJtOlShVWqH
bxZYrYxHbkp8X0FEBLShEi9NxGM/jnmMiUZI1q3pOOqU8YPJ1ccxt7a4A5xYTcc8Xg4raBukS9qr
tIBgHxwHmfRxB+OGjhvx5nY6rr87ZhrUldpvx+zHBQT7kXe7q1S3arXYWteFu82QmwMHrc4A7NAa
LC3oZy/rArBV5ESy0LE2LrUILQVbUUnYuk09K5A6Ikv4cG0bcSHjHC0Q1SsvFM+xGcBImuoY5EWD
A/2carPGYDNA7TylxYsgxAvAjK9RmYPPUUDlDUsQeQXvUl7zBI6UrXumDgANmEsGKtWSihmLjQsG
U0caAgcwsWiDVq2orhRIFtfhHFao/TZt5PxjGOYtgwq4nDqH7rbRyCvzrequ1+31rUeS9zX+zDrd
0Fz1ULlHnBHVzPMs21M/Glr4HezYWFduqU51rD30PHoZ8qHeCjOXC0R2ozWvOmvHYpUc/a7ASr1b
eCrbijiFvRVTyUwGWf89GFZSOeWPXg5f8QVtPIkUyYWo8BQw4RC+G0qOD0uj8s+dBx0Z1RjJq6EL
5IoxCIBZfOlUxltkmRDir4bkQnvu+tTaRVFnbyENuM6EDXkhY3D2VRR8N1sjR5pUg7ilLaxjiLfG
ime+DjYdLLP7OHfnzAPmQSuXOYcwhwTK4k347AQJ7TH9iaiN6HCSIwAFgtBIv2m1/zWHs+sXu2Px
nLe9dy2hT7mADQMD7WP42DdY/Nnul/2GtS/O4EOANhcE7RNQwiA460AU/LQ/WHSDz5eW2crtMyiY
Q/18VUADZOFJWOioRseCu2/0NxDzZl5jlC9uCap9ANW4DUMs48nl9i5PxlkLV5+LAUZHZtfodyqM
kcuhkYhFekHeXz1Xz3YOzKSXNCBR68GIxCuoJRIGOW25BUxfPAyufU/tgx0hpqvn7SnIEJ4HuxF+
5+OeEteH0Bd3HnDbVduOBfEqNwrv1StW00BTNEujHtKdzhDhgsnfl+lAgJqdaQonLsYHwdFA/mae
jhMCuLRLw1o9DSLoNwao4KukquuXOOtn1EEzwc+Dd1+yh/hSfnEFzKdoV6UF8naJVcO9DwzEwYYC
5oIaNKtcuXhqPtfC5GsBqdJ1EHfac8rxLz/uExJ3+WIIhEQKF4gfeCTn0+lKYaw+A97Fv9gaHGq8
0USYRhQRED8IJL1Ug+2vuyErNnAh6Z+GFD4r44mOE+gqQAAzOdqD5gKCFxmzAa+kRySrHvMeDh4h
8ASb1I9hGzYlvpH9tqCdgHiWjdTlKARDDbrvXLUO5pzj27TQIuuSjRshsbbLzUhb0uszdBs0iK+B
3ZXTCzVLwmGdQvdnToOoVwP0bo/l5JFKdle7cN1o8RpOU2ONZa6+A4Nq5gAV8yi5pp1jP9vrXuM/
d06KkwOy5xSLLAodMCeWdEtqtRNfLjSk7rYUfASS9IfMBDtRaZzRAIriUY0zQp4OwuqIX1o59vsX
WVwG8JsEKeQA7Kk41FaD1WmTd8amdeo7Y2wA1w0ksk/NWpdt8NC3t0MWwcMOuCxx8Czjr599YMNl
Z+i++fpry32IfddNgiCYa8bzwAmqucA7cp2bjMdz2DGujUaYpxJ8k8tQsOBoJuzuo7PSkPDr6mQx
lQ3EC8HQzCs43YyTlQo+pCw6y9CVF6TGEfAP3O+1LdFm1CJZGlWJy4x2VPL0a51V+hJIdLYE3tmE
EpcdPUtfs5eJ5qYwtkExbyHJ7gVxdqBiZxobYNCwiko966qGbJn2Kn72gwKZjNHUCwvp+BluCWJd
MO+jNZJdvIBiU7+l1oY5bzwNijsaqvnLwWRgLMg8u0fw5ZH2kyie7+igknF+UMb/fFDUmiD6SAel
QeETi4U4X3v9wA6E8pzwnmNRIQE+8/AlM4kFUJdJRuATMtTXPATYx04OiQncJpo60Zzh2MlKkmGR
V/4Sn/RzwJKiK3Agw6MJtHtcgR1MJdamWKJBjZ1KQje35sDiqSSz/mD6aXtPbV7l3kGvS9xRyfDZ
NYe05FQCqvK57hz9RG3KT971wAon1XAGh3nkRnh7nHbBCjnDveEdSBscAqvFTLk9ACHjwXl1Cs0C
XYo9tSq852d6wpGnoVb4v+OekkDa1j57tB1XzhN2rOwi3iI1lj4MthOtY43pCyr6klVHUXhfHGaH
uIrhU+r3UBujRlZhV6lZujtVaulDFzfpSkUI0VNr65nJoezxRJvGVtBJEfKBuiYKUuUI1GPhPu40
qNtmCccHiew7JnKhwLAD+l8WbXmSJqwFZJzoC+TXy5OVw+cXoBz8jAJgLHo4Nqymyjxw0ZSX+n2U
NHyL0EMPS7hxDgYgSGImX4o22HYDMOoQR1RX3W2TUx4GJ6bpWgqw6IAPNt2EndDYaoVltfd6IM68
JE+vVAejq1crMQDEGqtCt4Vp/Pgh1NMEvQ7WgpGWePpifKcDOuUFMHekIo0wslUQN+xCNXqAtV5v
yXhFbUEft/cIg0zdqUfbwfC6zhBJoqJA2BPC/c1lcLpXSOVUB6quNMAacYE2Oyr6Zc7BNAJdgIq0
aQvjwaykPNKe3AH0ihBvL1CWcKC0YdYC3hsLXCjyvuUdW5qsbpZ40uQrVaXOggY2qa5d2u/TX1vm
7rDoQTYHLA+zDJFp3MUyWhtBr67U3VJIzBpsMD4OX/gc30DWsxvDb2oOvij4+P4czk5Q9nZM8z52
RmS2Jna3KvoVd84KSL7uSKWpCoYbSBt23RqE2o/h0Pk3AR3vmzmUDrZB1jlLycFz6IGCvW8ikUwb
rxSj4YK3c+sUMjNJCbm7rlMf/Uy3ble1A2M/N8jCRRv7+hH57OoIJGCyiDsZfPW2FGa+tTPe/G07
jcerOcHHn0xXyHI5ixwpon1dgZtP7ui3Iono3IqgDkF+ZuwMmiI6Y/n9eGulsSVgmYvCZd1WIIN1
V5r6D0oJ2yKARFtR2GtKCWPVduxhRHCpsAqlXl7kPPYt9Ir9pHVXk4eSoT82dVidXe7mZ2nKJ0LC
ZJEvVk6Wuasar06kZGe9DVolSMbp+qazJbUiOQT4bInjMMiAAvqrC2lsxV2QLyCF0y37No37meOq
e+geRlsCSE11BJOyu6pcTOZu8PwGQCTroIBuM4GTBiHlYOCA7CoQZ6D7Zz5SKyzGYHAMXwcZt/6q
8xGny7QWapq6kbJjELtLHdmxe3Pc9FC/uPeT7L03inhHJaoXtfExlOpow2ytW/T4aLuzTGgdhxCn
3vdO2TxYcV0uqzwoV+1Y5JrubO3ID+fUmvLIvcsLvqNGqsqaZuGaTD9TCX45kOftk3QPD/bPszF9
FfqFfYZTdnXR4mNtqPasj/bnbYIUuutVbEZtVGf7GmyswhYBobE/1bnxsSpq49BEyek20O47NqPi
LwNNZSEtjkHgg7UIUwwfe6IBUaK8TWoIIU8K6wSILugIYfnORtOUsVdea//2Cyv8le54QH9ViB4h
koYoxchCADygzRvrQKW606w9jDHeqEQbQP77eQSn87WZtBDqboR/aRBPHQfTNF5YaePdHS6aMobq
9jhjFVjWoW214GIHAElJBQ/I4cmgPymCrPWCB7aABCpOH22iothL09SOVOpb8Gi7/0/Zee1GbkTr
+okIMIdbdu6WupVHmhtixh6zmEMxP/3+WJptGYaxcc4NwUrsSFbVWn8YjTdVar1xuGsrfznkZM7u
kljgKLkesr/PnCToD13WfKgeudH87qGKc55vHLtOsSW0OyRoIQEtWNaGAWrZ17HJg5u+NhRrQ2UD
ZkUQFpp+NQY3yMa/R8B2/WupTeg6Tn4aVoiCZSz2o4365WLKp2KFKXg82o+yJoyiOqi6cRUD0sDC
fg6SlWY/esG+9O5dZ9q4mZkAli7tqzqMwYQNGx66+wFDJTb0NAh/BTrPa4sNf3GyCKmpfqoVcOHL
gCvbUSlrlYGLJYrrX5SwVmCgsR+qBlVeW7Uo/gPMJ/x7gZdQGYzm89dZrM1iW691WkyrnQX/bP3q
N1XOHWY3P8U4Nh8EZ0mH8PNfybuaTw3ZSFXf4kFP2EzWR31Kmg/BNqmYavdt6FnwIMHJlnut/xpe
4lJzaYFmP3QmijULPk7f2EgggL6etWudOlN1qlX1G4dW/LvVD8bfY6s2ajfBKMyDtliQ5DqBSBJK
/GcAKDtV9VWvziq3i+9735aHwMmWFzuP7jVMOv5cT4BMjuoEU/jPGq/FyffTijzil+jTXpy11njI
I/YQifrl1KkMFsx6/HkkQMJv6q4H1WAtpjgH/zvC55NeP6lAHsYtYDysZWtWU3cY/cZ44afUDmMe
l1tVzCVIY4ewTaiKcsrYprFSiNvE7DeWZu7HMU3BDjE0AOEYNtx5F62zjBd14TZtCKyuReFy4aAk
1h4R4UUnePYfEBjb1cKcrsFKDsomLEJ1J94OsJ5IZUedbX1DMQxJw6yoN0aQ2980tyRaq5UNPLfG
+tbW8mN2rPwhJv758h+DNGPWt2VluvclttqalmaslbZxDOqSO2abqJNx2TJjuUfXcp19oZnlYQbj
TXycyVcVLWmzs1onX1Xs8FPdLIVoHuc5t89mHmgbZKDmdx3RpM3QO8UdIZfhG5i00sYzQfUSta1B
Nwum98BHtBfBp+LOGjTVSw3+r16WBhekNFxBNCQbvtnavbpC3fW/X1YV//Wy9JL5WO0bbTS25A+L
69chtdCDq/X7r5rCYB4PwWRt2tap71QD7iLlFfJ7f6cj7PteFtzLzDOvuIS5x2JunH1G5vN9aOU2
XzFLqYeJQVx3/l2KEuxtGrA8/wQzMTJq0+w1b7rfI42o+BypOuR/j2zMwvocqdBOWEw+zlV3TPCq
+CHLw4Rg1V8tTpRhUw/uq4NKx64axuS+bbTs0mqTuQ8ct3om0kJuyxvsP/qlD9WorJo/erEk3zqC
8VtQZeIqbFKrhkP8DhJs9pTKSGziIm9+JqOPygOZsyxiRtVq+b4kQYNmixQ35CKHk99WHyz6i20z
2cSiMF5C72n2v7PgBFPbJ3+tRicZrLePsjC8TVQ5yYPRRebR9zP3WFkGSSLw99j0jtOH7VbY2DC3
Glr00TMh9IYTXKPGqF4GKASbGo+QoxFU1YtOqgq6Z7BsalvUL+M86rcOt0Tuu+pF9XAm/xgvc/6g
qtw2kJvU98VJ9V/iwTk0hZFvVStB/O6KPNqjeilV5Ytpi9VO/6hKnbAC+Eb4mKhrJ0mr7V08lZGG
5c24sVUBgq2/q75TVbTXInFgfCeahZlOUrwQuroOeVl9txIw0jaSPufW98HWLpA6pFF9n6MZNc/e
5k+Bl8d7rf9U3TUDbNLks7BXRXQZvKobPyqrb44468m9qsbHdNvZaQGXojBPlSmanbrooDnnipvx
xS07KHmWfQJDlj1llY1vjw24W3oD/lTVEDEVNszVRJOf6g6UkZgHSF7lmG3cuO2PqHhpJEjX8v/j
4M9Lra/2nxcwYlxA065CfWVVbOhg9qNn8ZoaiJH1Ru2Eqr40pmVbx6P12a0tp3906/z8n91cFksn
nXXy/ZwoS3CSiH8mWReE0jPwS+gW+5uO826JHvSbrgfi5rqNCJf1Icr6YDgEcDN2qug2Dnl4AgV3
qhhZr0Psdm/Cau3rVMQZaUwuNrgOZOIeicN0CF1y/n/AZt/qZklwAmDTJTWC4Ltt4SaHdaL+hFjL
sJ+yTrtEQdNfIHf7eyuptcd0RvBNwPH+7gz91VTjlwwZqDFp/6xLLComrxtRaMV7uI6C8urVc39C
xno+ppHsbsWsoSqMFckbCaJfRTqIv2L96JgW76MxzFc/9yfcaLj3tJVklqaNcYAZ0J87seDWOpTO
LkH780VfHxTs3qefmivRsiYmhl/kcMwsPTrOWhtvO2lar2XS+ce6IQihijOQsmOmZelnEZNT62gG
MvssjjF3aYH12VavUvs11yey5VZZMr9S7Jx0ouhWn5090tXHBiPFz1a3jbujR0Toc6yoPNZ5ucBq
cB1bu2RP5Gxg/7i+K+g9BbZx2vDZWjgQSXtfR4VybQ2COjnGhjZ/tuZBpB3iwdA/W5c8jQ6k2CFj
rFduPRIhWIJbn62OgdOzYyI4ri4lEt066B06qqrI3GYcll4iW7COLadxOZhOhGnK+rrGYE4H7Nug
as3yJP26O0Zz+Yr30DSFsCzlvTrw8/4+S62bJ5fp7t89VDcB5TUkkZcfVFHWmAyXwsE0abWPLGzT
vw+WDpxRHd2YfC0PcRQ32Tcx4qeqUvVTh7hKf3oJyFJVUo2uhv5kX4z7dB3/1TXNiUXlKbmwrzp1
1pn6i1liafp1bYkz68UXzlkmETOe6halcG4btHK26sJGwcMnTGCPF7CsL18vFlXYjzRa9ZCxIf/H
60PhkIgclelO9f16Mc/MTo4v67uv+j7WijPa1W/qlb+unZSmvyEwZnxew3uOPAOq6Gq3og5agtOK
CHDJnldW2f9W57lwulCVTawy/j51SKWh34LkgKUVWx2Axd3nqera1bkWig4/PtXyf1yuy5ODGcWk
FtaXnNfruHHPrkiV7VnzkRgJzJ2R+qzN0MENRiM4NTH/clV0ncxj3ySqe90J4rcWDzdVb0y+dWpa
nWUs4Kt3Q0IFcyVwZ1DO9mtBNEDVZ0UwnRYxQQ5UF8eWhxwJuEJiICxoDVIB6lB3aXDXrgdV7Dqn
2esRRHFVNzYNSWpy/HWom7pNZCr17lOv8+6zXG77wFouTMI2sbG1wY28YUfgi3klK1lnq46qxUiw
bVx7i3XsV706CyLj9zBV/Bzbxs7ZrtBc/dnk8jDPpnYHpCH37eJeHWY7QbBqPagzVZeQMNqCg243
/2pAahwC4jpWdU614TDrdXX+V73qoYaSJo/2Lcvlz1f8rxdTY402+EkAcY3MEfrNx2je66s94rwe
wHX9PtTKQDGHVnJyY33XquJXn9GK9Y0eaOPBlF4aOoaTYCjdxievLvLDKOL8LYmyR0UpWWSU8rfo
/tkjAIz+f/eItKbbzkuHPGyAgmjQdwSvuri8M3VvZ1t47X5VeXmKOMJX+WtEa2b90aqae+gxxZ2q
/+zszbq3HQoc7Zy+7x7QmofZYuPYMRE7CUj3td4RW6oqbGane/isrEt5ANC3CrlSV60H2ebJjj22
vlWX+WwwPPxjMtS0F321cVq9nSZt1jd5HvWbr7rUF573Wa6Ud9NXk2EgpxqqkaryH+2qLCVaGP+6
3H92nNZ3oFrUQV3RNfzfdV9F7jomdtXHLxscYfYZBLRtQMZlCut4ru8n3BjJ7FSNfmngpuiWoKha
+kia/TbuWriV/Mp7Vem27moKMlvpNmvRPrVG+dQkOs8SM/FOfpARLhnb7NH031WbqgFxmh49Io+b
rzrXwccjKWHTGZnTPgmwAk/Vk+quDrkVsGzXfe/zNVSdLfQU0RAhj2blj0ej0MHAFEV+TzAuv5fE
Po4CFYgmqoyR/67PUbWoPmA5O/DYAzrOa2/VAHfS2FeDhWRYkZvnyskG+RIVGP46DVZ4gR8/F04y
fRgFmPXWKTry0A2mdHkMQKKU83luINWzcIwfENLEoFGDgZmxdQ7Hwp7/hGi/gYQyxmHej2CNrADM
ko2gQJ70L1pEEm+wWqQ7PKS39TxLT9q67oK7VO2saZ5eagmYPHFR1jf87PR5JYxOCa5ECD723H55
UV6jpUBEtasvlmOSx/XmvCY79L9ldaYOMpHV0ZYWYk9xfO/+fSC0Bvd94rFWJL550H35oRq/6v/V
d5kasWLb/vMaX0NF5g9nPPl26tpf9ersq26p/eQuQTZ7fQf/eqWvOvVmsgXpZR8Xwr+7+qWdHBq3
RGgrduQ9wrAY1XuxtZ/8Qu7adAG/XzwGHkROrer8l7o0H2rsl246idQX2RtLuHhdfhnGInhZol5u
ibt4fAe02nJ09xbL/525FoPVS3fRgOCoK6VDa+AbI36oRgepoKeI24U1912bOTU2bDG3Ot7rHKNV
zpYMFFgGVVanyKSPZxCtK+9jCl6LCJ/vfBqvqgSV87ko9fH2WRI2gS1/evgsud6xWCr9UZWCjAiJ
i25AaXnfwJ9DGx675aYOJkDYXRlZOhAF6srG/t3QgqjEcsX3d53u9C4M/7UFUZUw5gl1/LpCg07A
LY3FocwTzOj/vjLk+GBXWqAvA0w4oTsV9g7tMfehA3TzYFdeepxtD2bZUAMtWQ8WUZH7Aut5M2I3
wqqUut6KD1a7TCxPKam+aWKbYesm0NWx93noMU1KtelOT+ZxWxDZ+okKT2O4P1uU9rZ6Vph3llZ7
13kgraYaGtjm+HbqH8PowOFcul8QsvzDLLvqXGDWgAjg12kKPPtMWlcumzQ2q3NnuHh3TVp0wtKB
mDOEStdp6xcxAANnhm9PBPfql4IFzqHFCnurWgvIhfftWLwRjM67TT8uod8n8qlek6qozCyh4+Hi
OMQBpgAwpLAV6Uv9LI1o+Txk5fjP4k9tcQuEfrX4QlQIXsp6Fi2V+EdRNfyrLl/71X6JBa0aYizd
jmeLc2yBA01CkPGYC7HzhN7Cik3SR8NpYcI0svkpB/clmHTrJesn+5h5drTP6yH6pkEjmIDS/GwW
JEfLYe6uqV5Y9xPZzk3TTuVtSoQuD3EME60E5YUexhidDJnhFSnN6MFcD+yamuu4EtlSwv07MLAs
0uWIawyNqhtT9C/C1+lZXUMdhJsAAo/30FLBpQl7wdscKUPbmr9bdY3SJol0XKH69JAMIMKjwRHX
FB2Ha9UINF9l5BKJoPjVINZiYXdAnyxMmL4aNNdp7jWAm15TopxbSu/diiO0lkXrXVyIxd/G/qe7
Vkd4QJ36NThIlqAJQTDHRwOuKwpYo4Y7qqvdQR62d2NckPhZG1SdanUMtrmItdMHOGyzQYMw1IrF
uwUdCHHfs5Of+pw/yabRXmqgXUe52OY+b0rtvXS0jeow47C97ZvMvlMjoxKojrJewWbkqTB08ru/
rSA6J2e2y6xb6jrmjYjkuI8LDQeRv+vUWZuKZrOGM/ZzMA9wCNkZDfPk88dkrDo4bW5eg+pFFayK
B0RYAPo7TZX3p9fOfbZj3Z3vbBh8269RzTo+tuohlHPkHVSDeisR2AcsfGJE5ldXbA8qvtZL8Tbj
+X4baiMOSegTcG6X+eA10tupbn5EisC1A+bdtfX/e5QzJM1rj/mSZpnDA+JEwwNsBKQ+LHySySTd
fdX3SUmieFl8toN0Uw1Zrut3hFhPapCq5/Mi+tCNa4jLs25ku4mwj777TXf0dyWqkwYHdAe8X1os
ke83/PrNk5q7HQLwdVYsupPEMeoIMsu6ObX8PZpv9B308F9W3P/icvH9p86fUgD0Vmka4eDilEQY
en5JA6qGbphuZZ7pWzM3AANL/342UFVTilTpYB5iPfHvVUnVr1WqV7CI6PCZ+DXLCsCf7Yrnejaj
R614AiQM5WU9LFgybdNmSvaqCFx0tVFu5kOTLghb+v2dNLr55iwFQpZk3TdQqpaTaky8ad7jwlzu
VCt+t9OlKPHhUa1tgaLXDI5LNaoqmBZAbe35pkpORIwhkncR25vS3K5+0/lqpzEAKN3mANI3qvjl
V/1pdKPK09pHNlq3UZ7WuudPcKON+dn3ke00NYxMWfIuzxqsHjYT0+u8llSVbppvyMTm96q/5C97
wCaeWWft4QMjehyETQCfiwWQKRDZAClmYqNjJlfssVgCTjx96vxx1l1Wj3ZyT15K3/KGxkdk7UwW
tiHPzcepHWrAlWa2mYsZvz1twCWgf487J3jIzi4Pm0cPbnc+z2Rb88I72ETX974XuHu7yt/rtNYA
6bvaRpCePJKOPSEEnDwGEQ93A47id59At92h0GyYtoXGhT1d1ZnmADdqagQcTZefNdXGAvv2ehU9
DjbEn5ilCcUSOWNKHvUIt2MZ2Vu/MoniZiuS/OhNj3OwrogCpH1jXh8JjLk6W2a7bF7NBJY38hln
7v8pBMb2R4XE3lOtW/Ep9ouPYIh/iDQODlFiBMcs0ohtsR1mlkz4Fy2vTjLnB3dFM/hyOqVtzWdF
P8dPsCm2nXBGTuqhhom4F8geZBHo88Z46S3je2CYfqiDCNvafUS0U/PC1iJBpM8Af8a43wwjdw9R
ghLPqQ7bLjRD9Icg0JE/J08YmouAAEQiYgfo2YN4Wk9yS6ZjN44987Kep5cJ2GIoqu6+JxwfE7H/
M3NKJGYbq9vFldHs604rwtEGYGrmwwZdSYBOyYfh9suPrukP+Bee5OLcrLrVL4EE28rkNOyCpC1D
I5n/ivofbYn6MnvfX0hh813ID1QGD2lQfhsKwCRm3UPFrZ5M0Grh2GIub2rf4jLbOG3DtNJ02I8J
+0devqP7tbf4ZsoA07zJk790lglbx36DDdCcgRyzO8HsJbTTgZCBpo0bcylzAFbOdzMxFwDfrCmD
pBIbOnxAJt3VJRPsXGA21dTZNXFBVi8xeTsnw6NgqvoDaNEf2liWL330V4OE7gES2qtGdJR1wnKt
JwJIRbIKTk05k8fibXXDvILH5JMsDapMhBeASI6/8jRur8ZsYYaWv/TDYLxa3nkAQbnRIvFiwAvZ
VigbbCeeAUQ87RP24ld7mc6V0HHiyorr2OH5ZECR2S0ZPwaJ3uGQgCc9J/EpaLqdZ2KeGFUtFjn2
+NgbScvis2sOiYvo4DD0D0A/tnY7j6CQ7bNR+VqoJ0kB0q5/9paKhOVcLds+KtuzSMdT24PNRWqJ
1Czwda3Xj+MIx6yyS4Cv4LqQrSfbn3hYqNSkiboet7gBV4Ykcq++B8wZ1xzRN+6h6xO0MxN944KA
FEgvHJcFHoONBVBoRKVxZlvub8ZeY+ketSdi2KHddDMoDv2cBgJ+eNMk5q6ZG3nuM4TTb+q0gfeW
h/9oW0ydirJyh4PU+1NVE+gCHckodRVDNX9eIMYjKI3MsJiW8QDZo4TtbLchVu8TOhqLPIsgMfdO
r990s27OAMkX7rDExy6F/fFWzoBMenP+xVzlQpNZgkcpVjV5VgYhs198dk3EFcp4E9UeHlS5/+cT
fk4fqc8GbvaaJCzNn6brPYuoD01yeqcYrurOS4c/asnPI4LlobZdBHxrtJvJwFflKpI9BLc2zxL0
gzFedcVLmSzNLu8BIrf9r8JDswSgrodsal3vFi3xb0MbnYrF154jBH6jObkYVv9aOl21R7nkoytz
bedFkh8PYUfUf4Z73RUDKXwS1YasnmUyfI9bu0PJMHEPmUtCpR77fTS05Yb3m12KYjoECV9IUaPZ
YhbOcN9UfFlGLl6Kkby+2bB1icQhS4v9QkD56Ap5VxQV0j5Z9TrW+kas3jD4VGIThWcaGc1s31XR
XVujKpFxM+rG8FBHxntieoRqZHvR2W9s+mUYdjAXnbNmaoKYfWafcoHIRds1fwmjqkI8qS29/QuV
njSc7BRrcpljmBo/dqVlHFHobePe2aKAXHnyWc/FW2PrSRhYE1tfv7gmnhvvW2tEXzgGm9oGxck0
WCRkfvbetcES9pk/bzx5V3d56LuzG4qgxPC9qP19Rbrn2gNZbGPZXUunJ5qLHAliavCwOqGjSSn7
V2L6aSgG592qYhhZhJxuQg+OY47miS/PlTb/Cjz0r5zgwxkL7D+t8VSSeQoTQbqYyXnazA5wvsoM
/A1h6OnIzisnu4aaTV40l3TseAb7k73HPMMM+9Xp08qNNwjdE9jV9s6e/WCb1gPeGRnkVDGmF3UY
hJNeyI5e8qJ1oQ67BTDe4dnPIFgQWQoLVwv7rv0rtZw3Z5z/aM2OHFhi3wHGvtSwEL2ZOKLt+s0W
HYRvErPRnVfmL8iKO9eJ6T7s2rw91rEsHooZHJ6W9I+iX0K7L/JdwaJua0LMQhQrxeHLGMHSFu6m
N3BWbkxhIQjkZ8e28OM7bGki1H6s5LIEhXOKWKmdRZIZ53S0YGgm5XKp0mw8logg3wENtw6GEPP9
kBQxi1lorcBjmv0wYoxIrsnY1WnmPRRdnOzi9r7pofXYwiWZigEk2hksicsGn8ME8d/NioLcdJlO
3twGEu8I4by4VoBd4CKaVymPg+biN1Cm/mtH0n7Tek6P2n6CxnAPDMiasWRCIl//tjTsnIxmqN61
hpxokHXTqXZsZwvlVYYdj8v3yYHpk8BreYdW3AFOBvsAThXXv15Y70xgOCtC1Xqf3L7Hw1foeGs6
+GcQF3mPEUQJeayP78TT2bBlzfBuBNEQFqCk3gMHKSRn8dv3uOIRgY5h8w6FbEJUG4m3WLPOGA6a
V/QnAwISXrRVxVQs5rXUYBFNyfvSZfUGXpINpjvu9o09Mcna9jlx2RNHsT1cO0Rcr5LPepn8dg/g
jL0yE9C2Dgqolrnn3LPWJqIUPGhLq710GV/ZaG8Gl3eJxFCGlPc0opGMKEwfW2sUFDUfoFHAfmMc
9NzJNjYukPG9rmsS4xT5wx9yUsxog8Dxr57J6cz7AT2RLUghd4MblhUOhpXfGmf0wllk1i4jBBxa
znAwqyzAkzwd90t9HbJmPvYyja4Ln0VL3Tswi695EokHAql9iCYVU1ar6Tek0FH0K5cH156ZsKt2
3hBIAF2HcjeJKXay+pD2G8gM3d5aTVD7Mt3AiM9u7thXp2DBaRVpRzxY6uV71Vf4jFTLocGVbzfX
wRvg4G3fjinEF+7/aAHxOze+4KO4YEMwHO4W0Nqeu4uyJA6jnECrbNHBEZzu0xTKkIjQ+DLG/MHV
squ5PrrjnMCVW/Tttkc7VEOHjYlbQHwgIIAWa+Rs+qDwQr2oSEQyPXRp5D6NdUBQ3Sn2srfqcKwI
alRB7G8zDOBCSWZ5J5Pa3c5+O5wR6nDvU2Gk/OkWcAuScJlh80AtWULfvCq9K60GkK51NyNNtxuc
Ob3A7WgOLPwd3tkN3bTmaKCYITQZXTpuVcSh6j9sb+kxYhPOcUCKJklSQsizZ+y6LqoOVSzyjZ2+
StdoHuJ5MkMiat95epNhHsV8Lp1wmIc6TGSs3dxa9tfJnbSwJF1/L8UoNmg288H14JxgvVFWhHmy
rn0g2g24oQf4U7UoUJYOBtqeYaBMj+ZliCitrxvZFXrjnr/EdO0k2UZsFINzHPk4phb+PULuhyHW
8nDw9ZtNQGdnufMcGp127oLqVQjXuys77Vc78UNNjmHd23VT7uSc/Skt8DstouI45zxUfZve5cM4
hVo6e+GEy0DHvI8qBNOK7hZnjLyj3RzhHiQGmNJ9FGG6hnSH8LRf9mSPFzsCvjXVySbpJ2cjBf+T
vjaLsyYGKKAWgdF5qk7+POAM4lfNHZpjV71lS2UBFbGwRDSx3AAsy4pMFO6lnQIcXSYWT0Y7yAMk
210yaVDWGrEcCyeXQCvrl05Wj5oO4A2BbXnwpPwwRG5urNawucNybr7Avi39BEtuiU9+jGvRGhPt
hyTbIQfNCj425q3O7qMOEnGGo6STvVq+S2mBlWNZsOWmgEOBz/pmmSbch/rgI49KO+y8gVgHMk1T
jja0dG+kSqfrBMgQzSK5z/34zUOsZjcFJm6mIt8tU+yyGR74goZB7N040nfCy98wBJq2DSGzHZKr
+i5PQBNWWozQilnflRN6WDJiiipc2wo9JOH2Wjp4m65Iu42IkgMxuPycIb3r6qZ7YY1/h9llh4x5
+mAZhnaouZHCaH7IAXCMRSoeJfvZ2CHRbPnkTQS8kq6R7Fj11mSlz86utuLpUNSusU0B2ITCR042
vcVicljeyGFTgJDcOl72mATi4jp+u+uQyCVvXej7ATrecfH0AMYvIic8w6HSDFmx7xF+X3q3Qs4r
xYsBPfV9NOs76fltCF0530eBw5MkEvEOlacPA92dXdPL8dkoCAsVsG8a08TqKwjwLLUQ/mqidNpi
/vjMT+UTY/F/EP7M90LD6WK2tl4ORiYmKAda32txNGkRtDOjApjPJN4S4jPwXDca2EBA7V27GVhS
7BsHBfMGJQjQ4VX31ORQuCwSgQE5/3YCQZ9P9hzqrKTtHmswnj8/kVkYLyLNH7WoWTaDbkT3Qlof
rk0efhnqc9pn4lTOPK5tDThXRTaj9i4eu0yopxe8d7cGLnSbpjFQRKoiqHMROKVMnjuzBOQ15Wg6
xk0YIbB60DX2LEPjtJ8HZwEFYVcF1kiu8xgF2bKHo4kZRgYhtV80dupTkQIECJoTlpf9eRrFcFZn
X4fYtftzkQKdglPDTO0RbgfffpjL3D/w49ZnK9frs0u8a98t1XVG7PeMJNJyTgs2bQG8pI26mt+R
DOjz6dCQYESG5kL0wg8J9V+FEbTnrCnfWr8ggFLaY3tckoItcgCr2c9nZIn7+TxaPVrmnsQL1zWK
InQc1FnM0j4N2mqIVx+meSnPzCIlm6Ap2jl99eYmoAK6Ia64PqEWic9uYVcbLakS9lJ+dFYHlq+s
Q5Ps6hB230ea3p6XvkUva3QOLY/Dc6tnYBcTlqVh01Yvadb9Ibuy//yu1Jn6mpLFQft8jhYf5Zde
HKLVjVLtM9SZvxZXaz5+721blxNvmoM7RePZjV8hNdU86HYGUv/sLsjKBl76ZpVxaWyk3mSnrltI
uC9bY8weDS1IcbPng5F8c5ChRAmCFbyUUbThIbW+geY2VPKaaTwukNDdJNkcFWGiR9FhyZvjKBuE
FUpcEdPkNHbwEjUWa8BgJ+us3gFiHuSFveWVtF2NX4XlLxt1Ko2kZvsbWWHSAaJEKgT690tVBmyt
Rpt4DYZUZ4AO5lnAMd/UHjy25qe/5D+Ju/h8sxEacoPp+OyOKeOBhQ1qIk7qt6rNqTq360EV1cFG
zIO/+fpT/ldzhBH9P3qPXiD38ygILpYHox43mC1/sDnpN9JGFW7najYCI2V2HJoiIKlDh7jG/7vy
U8TS57ANWvCZwmuA3HEYQPzt5z8FnhJkACdD6+6ivE9OuVYg537rsQnc98nwWEb1XcZz4IxKNg5p
dfEDObmYQLmEptXjMbuYN4k2POFwzd95WauFAKNJJ8Tp8hQ1Rcmzeyn2xhg/emTFouIZ3/XXVvet
w7CGCXTHKc5TjExk25qX2cDa5gARwXvuW+7hYPDBSxbVS6BokNgPlDFEymE8aZWbcev481XMCLI5
niZZNRFnDBBvaIb8HOkCXe5OY1kFGevCV3NCC0ZzwoWsc6hNgLR8ywyzILafUTwq6zo7B9XyJz82
/jSAVk/2WOKtaabdNiFFZo5dcB3FYh0IKtewxjYpW4it08rqpheQGge2URuR12nY53F1c1IyzghZ
IdpfHiDaL1uyMAG9EHy2JpRt8bgx/SV7B/XfXqIytTdYIpdbqS3NXYZwhmVU2lvNY3bvTa1/yvEl
esQ7k5y0s3R/TJk4eEuH93xnP3ueqA7cAuUxIo7+VpURigmp9qOP7HqDPO0AYlTkV01n3yODYVfn
ifgR18krkaQNDtz2xxCLRwRRvV+FIJ7GvGCWmnvLI5YvZZw2Yatj22ZL9yeReZ9YAM8oT+/6I8GS
J1KDcFz6BqIV0ZJtFcvsZKI4v/UKezmiYrocFlIHW1Ca1nbROrlj+bit6jE96M0a7wiISJVEWjvR
u1eA/tgViuGphE9ipVXyEWm1CxOcZIL5nNV6tZJXkp1uucuTHPWPThrv5dg1qJNDmCTbTx4Gr5bU
TwN0gMZyi+Zy9ijSrIDcms08pHbdXOSXpqjHi7NG72agvqPVNsdgaLVXrK93IrAIqcLY20Z9vpvi
NH4FKfhTYDR1b7em9mLpjoZ9hj7u/L4A2ehUyT5vJ/+jJX7dBj7YehnNFwKf/8PYeS1Jiixh+okw
Q4vb1JmlVffM3GCtBq01T78fzpxDW+2ctb0JI4KAykIEEe6/CA6piZxSTwb5giL/wUXJ/VvjDcbe
SRztiRWAca3LqDk3cM/eIrOF9U4m/FeNfLDlxT9rDImZT2vGi1ek5eI9Yl48ow9fjMontKGE+Y+0
/IWsQESONCp3c217b6CN/VMQORCGqxmPrTmZnwgx/Jz09jpPYfs2NK370iFsEeXgmTGars8ogTMc
Sf475cfeJOedkEtLd1t93S09pVHqUkj37eit7V9PIbvt2ZdxHrEy5RoQ+YT9sZgar5vFgN2x1GVL
vjd9pNJJ6r9tbvu37tImxac2OY+0TVqbHwy1HHes7VK03/K85KO6bKoOUxjCqf9pNXqTCcGyP1WA
7B7xY/unvh66luFEGlCxlFOQhNVNinL5zA5mgfiY1M1m+k8d9WpmkX18X0x68GppKq+Dmxl7QETB
q7SVmc3oHpvDWdqkUOGmq9Hg369NmZ08Bwxj20Etzo1XEzX/tU125M1ck99ZtI6Xk69tsdLsNK1X
r1sbK849YvbGU2Gm2jFyy+BslUiNF0plPaqlqT76mRfx6Rvbb7WrfckAIr/pqjLeZj/MjjYGRC/F
NLN8CqYdEm/FnxGIi3OMAeSFxAisZdiJmOwdNN3rD32dEkvx8we76Jt7M07PLt/YO5w8mSLNSXqF
OXZOWPLf5Ui2nhF3+cjr1HmEfqgeFZZdDCuB/TC0Y8wMX31IxvaGGEp2h3tviKUOQG5QVPPR8DQb
05MM/bhi/hY6yE5yob03AvoPeVurf6K3lh/Cwc6P6qw9k27uWGJ2yDQWybhvUDc8m3VBpkdFkEnT
Icox9T4kfa9+VM4AYLRNFjYFkaQUfygsqALjj7j8aTRdw0oZQGMXWF/mwSwPGdy51zRCpKAci+/E
8qc7aaoDvXv00uwqNSkgCgenBur3QfpLW9vpH57V1/dS66NiJsM0PrTt5IFTa8NDkSXDax76OTTY
aDgqwTC8SltUMNkFHPUoNQ9Xzruoyn4hQ/NPh3lEqpqoJBiU5RxSZPrf0WCFL3Iar5yjq4p14W7r
0HfYPZhKnV6lreK9vW8V/9FryOFPxQG9xOBZmzMVE89kOjlusIQnGLalLbCilywngypNVtGDuk2L
HzKuS1M0zNNeLTX9LNV4aorXiaj4eoYcC2wdoJJgXgXkChz0OS5j5xI3jK9ItvwHdLt2aWbm55r/
dWv/3I8Qfw4c0tBPcr6tY69FbyPZOFY22bBHwal4QDLQvBrjop9TReNO2qToC7V4aJciiBXgnPo0
L5pPUHP+u2PrrCWzcyl19Xlrkq0p9YuHrc2Ns1+qVzP7qSNv59ZN/FDopIxDzHrXra3NVlpABLV3
kx4KGaa1Wx5U6UXRAcO0OqrjcWlihqJm7UdAIOjoM2c4SVULiww3hA7etWM1H6HvLyCfJVa4dI6G
MLvEYQioeqkOYVfiGAzOBKkm1l6h/WF4Kfi2wiTCvFRNkuoXvQG53w6d/THm9XAJFWZssjcdm+TS
1uV0CEy48n1rOze/ZlJiJ0TnVEULEUlL7Xenz1mCeeEXqVmZlrwteQKpRa5vvxumhUpSm71IU9EF
zCaycr6XKogpc4+H458VOg8Hfay8dyvqFSTBIuVoeZ77rjE1uqg5kzqpFki9oL/GJEc6GwwXzzAY
7mSnD6Lj/avOY93vh8ngvSrLZ3U5adIy3W09L7+XjtgSM6ebOpyRMC7cSdvAl+cYNqhQeazvvajs
IdHwyRvlwybfJld3fMKdSxqn7aGL7A1bny9O2pxCp0/BfgbROUct5D0YXsqyzk6egjF0Oiy6l4P9
RpDAIvmrdccCVNaHkvREp1L1axckfN2nPPuwtHFins8oh2lMylzccO7mCLozOqLpR6+MJFs8/wty
0FhwjIg/e515llpVDvW7Y1wZHaOjjZelAyro5ui6B30rQYo698OPZiSSlVakpKDR6BctD5x9SE5g
ifI5+x6kyzFKze5EGGuJjblM57O3qTPyvalnwcXTD4iPus/24gcjhZ5eDFN5MvL6a6crWPG41fTE
j0aGoxiJV6esXRQDWmRM8ngf2CVUQx0NQVSzim9t3j/7fqW+42QoiJtdbXr+W0ZcK6mYq6tKxfWZ
NNBFSyFb4TLHsAvzIciDdG3SRj+6KUb/Gjfpj9J2jUuDjcVjaKEPNzHFvcuq7A/m3s0P1wwf+zHT
fmGzcUq8xmKx9NRM844JeU4Ou22BS1jJzkNc+Wuw4K/DvN4FeGN8mHFzjQDy/tAyhOGU5xQbk1fd
Lu5Q5s1PhUacNlfi/OgOcUnSO/rKpK869y5EhrD1QvTpk/bZ7IuaQIAd/ajDb2ow22ev0RZ0fu4e
JpUYYR6HBcbZLkFbFWSsPesvczzk70MXL+zCNLxJNa3QGwU0cQ/z3n72u4k8VDdUcDWM8TmqzYVf
FjcnUMHxpanQCLGU/ILdEyYOqV1fCPrVR3OhlbMyN16Z+vPnZ3KQJCgOgKCOsUKin6RWuov1NiJ4
Y+9M/QXXwddgZgQyGGpPga8XuH3noL4UrfzQnRbN2ix/sVitffSzq720jX6SfUifencdHtq70f7Z
MTh/mKHjvWUl8vxYZHz0ljHhoo0J87JvRAiOWDOupktNRW/xteqJ3C+1nmTxa44Tr9TQAy5fGy85
hX5pfbRFhdlunp1lX+dZ6ovj15e1VprVSzvMV1NNVGQt9EtSpfNjthStOtzNcasTrqFWdk1/6l3F
RstItx9HXXNY807ZjogOmgHSaCx7YotvzDRld5le24/qoLHXn9r5aEZRj2DtUpddUpDAxOapf5TK
eqqsaiySqgVh1GwIL0OfEZZsQgzTXKsOIQyhHCbVYvkDJAFsjl5gz2QtgBNRHVud3rOrztcunN7X
quzR6rK/RVbymKX9H2YRF9eMiNdj31f/FChgOkd85ar9px2D6o0POj9l69sajmbsmlGrdgDIkRZZ
zhK1BINGPUYwwPSDJyNxx1PYQ6bUUjV44k2CJGD383S/eBhJm/RzsQZ6kqpbmc8w7ogyLMdv7XPV
IF9U2wq6jEHNVM7XDuHkhzBOKfK4zQEYQ7Ec0pIk8tIWmYyeCAEFwDns9j2z8o/Sr8JHqXne5C/Q
ShzJl51DGytnZbBjFtJ5967auf5g4/sBYqQF9EKPClgqi+M3qYQ1OSb06ud7qWotUA7IeOlZquWU
x1d/8EAOL0ci45k9zUO0/mFpsq1pH9Vp8Co1KxsIsQ5ookg1wvv9aJtLIHo5PLSt8gYXw95JNdUd
67mGgis1+X1toF9SO6uf5bdnC85rtGIFP83ldy/AoknXyqNUS8zleTRz3G7kt9kZMkgxQlBLTc4W
+f1zWhLiJbFMas3ScnWvVE19s0kWEEieKsZqs2guqk1mKMD888MZi2kXB4HzDQDxXc0WnnS8T401
/03c4stEJPTPsoMuQlI+fMPnm089U8MdHp3lIwiO9FIWtn9rjTm8830lupCHzC8FIp5PehZ/SZFn
+9lOzqs54dfuuOXPPCtsLJeT8aaVmBq7MegbYj/RzyuJ+IYIPgsDLXDjx3TMY5A4QXBHivQcj/O7
PefGDjlO4Btlaj+0c1fMu6zSeLx5U/s0e5JCse30iWgoEtn+NweFx32fwEB3h4p8WlD1AK6AnsOh
U9HY7GCxeO14B1h+vtZN9R3bTOVqadn0bnUVj934rOEH/wXftR/57O5J0KPcXfqn0A5/VV2WPEVx
hG5t6ignaPrql9KKNSat7UlzdfsjtM+kxNKvxjwPJ0OJ4qOrpHeB4v1guq7ezDr6ZUbF924MTdI7
lXPRQIySZXMxzkJobKzjFAUmyA9eaCR/DSSJ0slygSJVJCsdXuykGr2DHpJeqgACvBbFmYh8TMoP
0/M2jzF/QZ2YLIH2tZoD72J5ZD4BvqfHKkQe03QAKw1g4Zum9++tv1xY349Drr0aanODiF7tyEIF
J7UgImYhd0ngZSTeqzI3rx3jaRz/0nE8MV6K1nYvU9YhfzgCUK73xBmVi6aQV4PTVJ3gzuvIg/jG
7QdQD/UxJQJ2QF/JPuR2vvjIzlc+j0hs2sGfVebWb7POR5sm/ckhcQ+42wmJmFIo5hjej178Y8ox
XRwHtHOxWvx7hgZTtrqHG2DQ7K0+bF9I3mpnq7LCW2DlROWj0j0EuWp8Afn5fbDi8m8TFUxyQb+i
rqsgf4cE64sScYih7XYqInVXnPuGV7XQoucKlIrUpKisVjtBnCc4tvSQwi91kC6jd+dDVnlFRkUD
9hdfwEYcY7wYnnrNVN8mUqtHTyfXLVULIcXHLEYLftnZgy58GwzI2KPd30uTAfvg7ER2dWjcRHvz
eqMF5QmAaKlJk2ZYCL61aXKTA5avz9Xgy8zcJboUmr+ofZbd2+QDaTWj8kVqeFIFx9T1sdBZdo6s
bMhXtzepebrWvUVKCkLAQZJe2nQ8Qq69l9uwaDhACiYlJ14N7EWXAwJXmY5JlaigEejBrDp+7nSy
D8tOZSnGgcCfAmngKj0IdQ83v0AFajtl4KY3xFeT9Tdn0VDsI296m2LCHZOl6W+NjzVaXoe3NAv5
0hVt/Lfd2uhKM3d6dUL7NR1+lnjivhPT3E+GNWJNkhvv5Vj+CBOEJmQfIVp1jzildwExar7bGn6G
Su8NR+mbG3pwq7Cp2cveQSXTg/26dfbNZ773JWCYespuXsgMAipa9CoF4ijFsUr84pj8t02fomwX
VB7i3bYevU7BCMrL99D+Ns9pGBlvbtEZb8msMOiDablKNVa87qrNwEOkizbYxhsfsMnJorV/3pBG
HlFpvdjL4VVQn4C7+wiiw22rlM55lSKJG0a7ZhivThA7ry3a6I9jrEAz1wGgFWYAOxpHmrN0JiIY
vqAlx5rGb/M9qN/myAUajwCb/zlf3f1dZIp/hNkPMArblFe4dDoWd023VqWtNetDrfE9kxompsV5
rgDYrVXd56g5O/sAN56kaTRm0nldrGLrUQVv0jbN/k3LeTGkVrdKf2mtuqAHf1SK3p6eSsAhD2sT
LEgcrQZvZzh59Oy4vOYt2ln2pJs7crtkio0heJXCU8OzWhjzo9RG320eo9o9F3oaJfu5WaLAdeXs
ZG8R8ZVPLZ3QWZPEp63N8JJfnqry0evL5kWLYJX9cvAWHRv1VQqeIxQ8erLVW5tvDh91pI73KPqo
r33gx/e1Zv+xdUhYp6C80TTnrc3Frqwd15M2/YBgBTJCe2u0p3s9ip/b0cse+QZmj6TQbz0kiJvU
MMq01Z1semn4qrVme/2tTQ6zmuJ73frBQSurDJBP7rxI4dZECR0IATDUaStVBZAuuZh6OCRwVN/q
2C/f/KQkvObF0VnasignVhkDMQ/zotxPla/uePb9q3Q2DTxaC1SKDRP4T6lih5UyzB6DLqrf6rl8
bQkUPqD3Wr8VCSK3Zqj4exU6KF4Pw53TmT0XgJ0h8KkDiVSQUppdv6lTHT81sXuVndKEz5hG8L7x
rto0lI+TOd7ZddhzPwfjozGH8uaNdQcqaAqyhzooj3l5VNShPDSNUx80K5gBHvnNyVQM56FPoGjE
vZ8s9mNHfNy+NoZfwIfv7/2yf7D6AMX2kJwUvITvfhefrBDBg8RipVMwA/BKrbqMkf1zdnMQbPVV
7QOYE0oIplvt9UPLHGTfMPvIPfyF9Gw3gxLej5ECkdTnay7ZPvAxsOtNMOiqMtxATHxotROdAz4I
BLhVIOmAlPtev1NntOZaTTFILsBOcpVzOupfWHcx2IBeOJSG+ph16RUzauW+6krosf3gXrMeApxh
fMTNELP8c1kng/bM+tB9mzNLu01ktIl3tAQTjWKX5VMLZ2qnjjjpok5M+nbCDcAr+2TXznwjWQw/
qP2LFjbe8yLCN0FisKfKhPcYGPdmE6snBWOUXRF9mef5nYzQIWq18lTYrXvXZ7jBEAhgcyumAQV4
26juEC37CsJixIWu7U+lE+Ljquv+Y5//5DThDbkVY4fu87B3TIPMbaFo9xlz1cwa1Rcj5cxDlc13
FoKzQQhIJFOwXEx0OHlTcmm0ob7VnV8fsY8cDo3jBPepW88HtdW/BiP+ASCmumMwQ9FQ5/LFAv7x
UunmhxJH1SVDrfEemURwJXxTjmnjtPdlURAl0Qf4W7O/D6qpvwdIcOlqBBnbOtnndXn2stG75sZU
HVLmDSytzHBn4Ka1r/vuYlULIjDotKM52MkJgPB3pJq+LWaiF5Ms+Z6r1e+Bw3V71NmI4PHc2I0C
XC9p2zuNEp0E4FpoSbBi7wy+9oYN20b9XiX6BK/OrO8GgAZXZQl4GM2LzKi1ZVrNFIXHqCMPkoYI
s+QJkhHR0Kofevatt5XHNIXnizjKPo1fQC//PbtGdSP/pvIlTGo019TbVFTaqwnDw+SxJ91r10MC
/sap9kYeRvddXgW3YGSGkWm8v1OIL0/alcjtDcvTW2aErJweTQon+sColwlmQgzVrur6HNrTd9dU
3fvRTdo9ocA2JBS6gh3wViO3ZDvXoA9xhAgg02g5pmVFvURKvkIEyPdDHP1sshKX7Mi88C3vExAr
yFvVJy7o33WKRcxIGJ7sA6YcbWU9ExjRdzHosoMfN2+e28Axcxvc31SjuIY142CsmPt56Jt92RET
qPNnNE3V+z6KtPt2KRwTw0oHEmaa70I98I9mB1Iv1HRWKIrTMfZazTFIEncPKOsUFcFPhcwDSgwR
ikKEMn701lB+aZE156N96XJs7BwXTpMekANRR+ipHtPjh6AByDO/sCJp9+Q9q9J8xNY82+EG8JHG
asifd6wFQn2YIBc/jR4B9lrvJrLCwSvCKnw+2wqEkq924PDN+H4EebnDNotZBYvCLlHh8Jgtwes5
DU62t6jPVv3PwPUzBMoM4I2ungJiMHOAh/45nLFq1CHM7zoNKlP7a4A0GAH7PTYecL7adog6Ozsz
b9U9QtPFUS06EMqdggGLpirIR6IXEwQ+iYXSfZuq6XUM7eaeUGO2n7sJUbSsfYK9/EqkudlZ6Mlf
vUkHBar71tWx3Zvi995NSXz3Zi04nSruvjWud19GDLNmozCMpVV1mVFYwkL1rwEg6rnqur/wPjDg
BNvBUSmT6WHAq+jeIXhcLATiINXfUse9A/8wMcsefa7g8NfIqp3oRgB8KY6PutH5u6aARJHFFYGK
NjDJupXWpXKrYmcldnsGul4AivMsQDd8DE6QmW9OTlJKL9DcQjr2rbQ6lyhPoR2SOD6XU2ue+7ry
/ki9d7hMndr6P2a7PsB551vqLRAZ5Udk9PvcyoKbPgb4I1Zqc2Cl7l16gGdnCxwouBNSUorP4q2D
cO9YBUEP1TwwZ3zwRmt4Tgc0ihxqiMkkx9YM3vNMse+2ohoKZ63azPyvdg1FDJuvR8tn7ugNFjhG
NwPoWXneyQ98bx96qK9pDH17lsw7XQ14FX3TuJvrmLQps4+faa4f8yCZbuqMfBNCUS9aHPyyFoco
qDr36BbLw8jqjA/xUiziOWY+aveqWbcvQ99Oj228jNzUvDJoX+qIqW5Vp+cycNRwnzrcRjBhV6Vl
/dH1KTMPK/qSpDo6h2bxbBmjfRrziPX3Uvjuw+x18NBaLT423UvqNMktZHlwS30nOhgFBADY2NGd
ZZsvemDA3vBGnijsHgcQV8T34uOg1C8zBpUE9licdYvAmZZdBANmLxlpqMLAEk1r8boCgfnfQunI
F/VomxYedhlGiKSWX4LUGDOvJcyCX4OD7PmSCFBm/aj72LpiuAVHAjNQD4510IPGmoJhYsXpcyyh
kXsEpa88qMVdY07PajiPUDt8+zCiSrOflioyBdO+N7lZZuoCNHPCFF5Jh/TkrIEu8sziDkTGZZhg
pABXeuzM7kVp8X/KzTg56JhoznvBzIULgd8Cf3Z0himHUzC7j2OqaUwFu+zJIzV3i5vqywzc6AOv
DdCGxbdwiNIPNcclxmt/uoXPwy1RAmcJFdSzzkon5YFyPFd7kGLiEwbAylMOvvRGAxx7tVJKBbCn
D1JgqnPzJqfBtfI9qoP8msUlQ/bYOQcMu4GHkFIABFfM+wLFtMgpbN4Le28y5D0MGpTeGqAA/mvD
KWn4e0iO+A8xAdZLModfQqTgEB89TVjLHRxnhOC+4I0AaB8SjbuL/m+q7NO+/pt1TXvXDtm5Hms+
k6ACEwdLazWBJNTC46zrqxP+WeSl8RUJeRQ5x1c9CaxLOiivM0GAhd6qnitzMR6I/1I74xJ7Y0i2
/uDFs3cNI+sxJpW2T3VklVo1R/jPADFu37mmPt1rafw+qqxSwypARjGEMryYNFU+ujZJw98DCvRl
VYAIsro72SS8wXKV9iockU5/d4OjvQHbdZHGViYWAibjtLbg6vO0bw5FanvPsACcJ3V6n0HwPRuA
Eew8aE5VnHwtmRggXxkBrSxJpkp1TvWMOV+ZAdBUlHPSuSHzJyMF/mId8qAz9lVZ9BfYEcV7Z9bN
ZYQtspeqnjgNeOPawi9UaR6YLvP/tJ190Mvg52Qr07mI0/kO4Y/nfgbsbbp28hQg5fIUNFpNZhgp
TKd30qNV29W5hAZuBLAzlASJuYyftzA13AGpYCckyVgEO2cesyOr6CeDOAej+CHLnroQsNi33H7H
tKy9ZgtmplxwdSEIi6vpPEULbrQ2JvUKMCJckKRSTHr0RVEM/xj/t0napXu2vHb1rQy4rl4LnW6X
FSmlAD0bHeS0VlfBwT9NOEJerPA9bkAK+G9jE6SnADqv3Rpwi4bxDaFy1A3xvFt1NQQjJLihzGTB
4MYOSt6L4Ibs6PwUkuT4fXKb4AYuy5qPTFb5JbIpb7RVwSW7yGYyE0GChcW/N9QFaF+31VEQKpXz
tEAKmctmt6IHbh00eD34u0TRljgCrQFYrCNZlT8dJT8kaoBD7k+zH0AxLxeuWc4oWxs+0dYSdT4K
VFEaxzmbsov0jJyWK4MsYvDP8e1yEumlheq0s50sPcivTNCaJgGL8Nni6ncOGvUsCiOOt4fkPlzB
cP7olvs3mpFzyVGjlhywFIlcf9mMWSKT0sL4TqpZVp3DUtHxn1l+Uw7uM8A74yJ/Un4GzsthVA2I
k/TV0SvLn3JcOgZwzJfbuN5haRS8VO6TdbEW0ujWNpZ6d0ZqBU8mQB8r9leeBmi3ZKjHKR2Pql5/
EzywFAMw6q6GX0c8FcmRrBpszIgqJ2WMd5ujJL1XnFeoBn/1MBePXhNyR20kRE9t0rzJvbcT92kg
7nOaa4Nh3Roi9PaYupPeKm6pw/KvDdFs224a2GEdCHUTHOR2yd2QrRKPz2Qnm/IUWKHuk1fudl7R
5zd8HT3QZ7K5FBAReDaUc4XXO2PLkMwAEYA5YzWMEehvm3K0gyMFSGTXyG/r5pz2oKHs6CJ/b2wa
YtTNIW6Tr/Oo3+TKrVcJaumusNLpINdarkrSFqz/Ww3xlQUDIPdEjpAtaVsfB6lLYaQ4hjRdCEQT
0cehe5Ubvz6acmm2p0H21EQ+dxUY9oNcCvmRel9zfdqg0PdE0JnlWtX3drENQe5yvb5m7vQzwCvj
lDEb4Kl706q8hWkbnvIZonOrT6/6MnTIZzuLbec8BzNIYOz4dip0TpRwG/SErCQv/q8//NtvkE1s
ryC766G+9lzvHmoyOJT2hn6QIUC+7x1y4xcbQNb4msLlXS/uCqf47a35DVTx+QoapPGKCNbk3JyM
MNfmY+yGfyldph63K8wgeNMdF0r3Nrio/XOGieVJfkvvV0+pPasnNBr7ed9k4X076Aowj2UcWl5r
OVK2/meb15UzwgFhcpAnoY/TE1MYli7Lg6CPSDuZcKy3x2fpYFczHUx9PyDBdpEneOys4TLlFsuS
6pg7A8ZH7gKu/J9/1y7Sqx+CFfZyA7jCAkjZnr05fnD1BcBoFHa9yNswvC3DsjxJUt3aCqI/y4hk
6bNz9J1qALOSPjuBwhgp/aXY3tbfHtF1U/bPlTdcvMbcy5OwHoKtwFn50jYkCGQsZMHenFHovm5v
+PYsS5tUg+UpVPv+1ADSO4dOdJJ9pjzs0mM7/vMjKHW5a7K1HiP1dfPTfql+alsf27Ky7X+GHmzl
SPCn5jWAK7dLgccUKSC33gbhvHw4dA+iaaCzUJ30Ez4U5OmZF8gdH2wdY1DnKZ/bF4e5AevDe52I
xawWeGwnLzmglKHu7qwFqzqP5Us+uN3JNGemEo2uHtSgIHbTIzCzI8F7Et7BlC92keY81IcgKp8c
zIu3Gy9/Varr67TVpXF7TD4dUgxpe+mxH5SHUYp6Ga5lS0+gL5kxnCe5+nKSAjzjBGaFx673odXv
5S2B1U6rbP7WOrjGH7mFiJKsWyZcg4+Q6v60hUsRcsG6WEmvxMGhhsQLvmFM9I+oB+6OjMlRrrEU
ctvjZXqCUC5r5Cn9nk/6zYuN7KTO411ilgiUed1FBhmNUbuFs1uinnsIi2D9AhjtT0j52VVOKHde
thjp24UNY0fDz3nwnjGLc1fMsp/Ybz6eZ6dcnohtMFA11bly3Pb79HbUDv0E8X67imXmMJImy2cm
czPr4FvQhYRUAi/gD3DJBjNxD/lR6UJuDcqJgS7KqFnHVcdMJlvgdavz5DrXCWAO+dwz9Eg0iiN7
n+EYts6u1lVUpAUFOTddWwdhuNSPtZEYJzm//C7fjsZrqz/NRt6eVNN4kbu63VrZyrvuR2xM0W4s
CpT+oZD/s0DbBg5Fvv1SXyd2LE9LHGlYPoDxP2qZncPOb/PhAUF28wI0rboJa2eIuurGs/B3GWbZ
en/lTmxjzHZj+ED/SqFnmpNXHywI0shiOAYOJwUvgcsIfkAh8FhyyeTOyGMdqMQeLeDBfoFvyH8H
c+mwjejbnVwf6GW83y7Ctle2pMv/+1TM1UbYSw/bUC8/RqrrXHyry9baOEfYfjChRZhBJrpKZ19U
PBali/zZdcolmzhs8qqtm+S1/4HVrx9K+Z2/zTLWY8vc3QMLuCchiD0GH3qZv5IcIXQtr8lcIAez
DybzL7RWiCeHfXIpmjBUj9J93fSXL2gEGKQL0nUeJ0+qzOi2Ymub5oyUg4ZSpAZMbJmEyb+zFStK
Uuq/zWXXX1/OI0ych7FA161nuwGefrLJUs179HoLklDfXfkhZn3TXV29yrRMJnWyJcV66mVaKFUS
QWheBxBAts7SZavK1lZst3Fr2/7Gp2Oj/KNDqIMxjDFTBs4OIEB+kbq8eVzxhGX8sn/98XOpFbtI
GdTfppFyC9cnb/4WQLS/yuMaoaQLaHq5B2HXIbkhT8q/b8rR61AFKKe5uGV6+EwFCWCKbEu4T5wQ
IXjI3m3HtgaUHVJs/aQ6+D8Grc6v669fnuSV7LG9M+t8Zn2YpdXT8478yX/fO9lae8nm57octJ71
t16f/8DnoxSNxEZrv2szUrMyrmyzBzn239q2LrJ3nWfL5lbI/diqsiXH/c+z/rackd7S8dOf+re2
T2f99JeCZcDHaK7uQhh9yyuOhzO5impe16rywktBKAVyJjQiFu9LmG0rtrY5wxMU+h19qtZgc+0k
w62cfOv62x7Z9M0AhBAp+PWJlpdF3pPtZdleqv/Zth0m7530+7e2/99T+XO+kPuLGLTfeHBxaGNa
u8yF5cO1FetKdqv/Fqv4t+6f2tb1xHLa9S/IeT71Wf/CkHj3mjL8rXZeuJehQdagsrV9o2UM2aqy
tU3Its6f2j5VpZ/fIxjQ/9BqJBGSwobIx8tJ7p3prTzC66a0Sn0mlM2yOquyk+4Vb9vwDpgK2vhW
V+aFRi51GfmZCwVElKzMctfQkR9Y7byX4YHoP5KsDcrA/9DV1kHDVokhyOhSlDMkTMTfDv823G6P
giOL/q3P9hhsbZ8eF6nK3jFoUkIWLkyvQZ3NQ+fo6byX9W8CwIBwUTK+B+0QndY3Xi7KVqzD6laX
y/U/q7Jje3WlGhBI+Wf4lvqnM0jbnCVgJ7SE12gb7NeJ9bpf7s92ZINXCYu37GoRGDGWCMlvK8et
mxwrhUwMtqpsfeong+jW9ts/Lns+HTJ4lXKcjQdQgc81VApcA6QHkXJDA8mxfLhKHPHaNxm6/CzJ
sotcmTLp8+wyq86uyRzrIi/7dkfXd/+3YOZvU4Wtq2zJ7Y2Knoje2mkNcuUOoidGHCGToqOVPcxe
SToGNRdtepRXdI1TyhMwznrc/CEv8j9RrVoNjlhnkzppSA7meXZNkAiGJQ5pTYq6IVu52+q+FSjo
n4XWrlx0h53ZwoCMAXmLfFi6FpxN3b8TzrZFAiBS0a6Rqyr3pc6gMulV8V7G8EyET64vN3huEd1p
13jmp8svF/W3W7QuXderLmsW2Vxf84jk5OyZ01GusvzZrZAfsFXlwn5qW1d1suczmXPrKbu3f0kP
Q31vY623w8YQq7gg9790RTyeDYQAjzqMWapQzxAgLa74TLLX0smdGQ4yPctezwPmqScJ3k118BZp
2VlbzqEmdfZQBnW7k15zl40XZS7Ng9pngPSGodg1Ea+6FF7mmnvbA+CpgSm6TxP3pEahlR+RDMJw
mZX9kagkqOHJuTZ60DzBySLXjGgsxPPMwb0oVu9Tf3xfEO2vATKwr/Bv6gOqcSOqHFSlLUPwKEtI
T9QjKhCxXaWvseegLGh2D1OMFoIDbOGkk9s/e5Y/P6dV8wO+46U3tfLLmJu4aqX+X3nJlLzGB/7m
BypI8ax5773Z+uYRrSez6wckHLQWdZxh2AVNXX+tZzC9LMnLD11N7T2KOsCrImS71GKxBTAJJc+5
VaHfpKqHColglKFKcNwYMVaP47KHUBJmAgOOAmGinZvCLh/nKakeZUuKrCgcdM/yHGFhgvBWEQeH
skJ+yJ+GP02SZ+dWXaT8MrUysCNBieOwBIB3rs/KLS5iVK9VCJ+Gj5GoioLhoc0KMEFeO7Aebv4P
Y+e15KqyZdEvIgJvXhHypqTyVS/Etnjv+foeZJ1zte+O7oh+ISAzQSoKQbLWmmMW9oFKDdJrDsH2
FurX1E/RdVgWCF2iqy8nn2A1pb1oKjNMuuEuQuUqAJ9pBtkaK7g20LCvMpnQayopymoax4A3CDpi
06G0KjU5lzmWonjIutMwdBcl6ZyHeVnUGWV7JtcW6mpG3DtCNUtXSmnhijaQndEnzObGUYUL4/+a
kmi+fG1RzQH51+Kau+9fRYbzAGUmWlVh68I91daWYujeNDU5jDeK6QtN0Q+mRakzZa2Kp5pq0rpY
wYPBwAG8dMLyVCG1OzXL4r7J9blNCmKoA2gjE21aqR7yWU+1laJrykEsiin4t7HoK2k1OajcnTAl
2AzU4Ln3KRi1zbH/SIb8XSOVTl04cn9+Wzp6ZioTqVYoKigx/fyLdOdbmCfqx9QkVCsAxHkOxoyy
azhYD7NCLtmYEuNY2Xl/UPu43aVpXFz4FyhI/lv5sRklLq4s1c+y1j/XUIPOdpQ8DGbVIH2V6se4
J3FkAXtci03RQSr0Bfx6vq5Ht8e4w52W4bGSYsoXU8u17EcGmyZLQnbLPcP7Y2cj/7TSWT+KQ9WN
rlwsJ9whDsOpMwOLtuGBU3n3b9AGye8wnJOv49ba3D40XbvOZbA2Kx+L5T7InjAqnAnaFw3vyqZ+
RGjRPKI97y+EjvdiC6Pd9hHTOsRQ2QisaRkh2iyt/HunxH6WbXhcuAZSqI3sh4jFsiqhoDvBT+tP
9UBYuUyhnYgOC5LFHgxmQjUbp0LVpXYLbFNZiU1xerJUXh5VFjVhy/kxx5FCl2qZ6MVbc/z99eek
Se5vzaJGc7acP6jTVORlk4M/PdfMOOiQU8SqWFTBjML9vi2utrEFIflHo+gWPR3iDm94oHCGCrxg
cKnrwlKhrLgpqfV7XQfhrjeHAMZ7WH2W5Ub0x0NYb1IValM1SxYBa8nGLZx44L4JouDULYshgXti
a/72j46+T7GTeQ18M14jYYiP5ZjhYbgsxJpo03nLxrLBhKgWK1GD3+D/MVDs8jX6vnc3Yg74/9kl
tQfqK2Rl+/dh2q4AcnsbL6VMNHD117cTo8WHTEWpNqe0XXQUpB11o0UBC5HyHC2LHMDEWWxOvg+x
MPIHxOtyTHB96S5lyOXufZBYw0HvyIOvI4/MzrFNVCUsKwdPjEmSDtarQSk+ZCnR+9euYlN8cAt1
dGcBAv/aVXzaH3tkqr7uSgo0/u5YvtVUxogdb3NhvqfYk1K5NNvpsZ2q9GiPEQUnCuTNLiPPKJOt
WCdFqDzJZTicbLX+noeK/DSYhfykhvWl4wZ7ITeN0gXoIE+/XoP/ZdWtejQpLXm1Mw5FMqc8p9AM
XqNKekOPHDyITr0Mzn4Rm1fRR6XwOkVQ95gvI8f6NRkU/Vnxo+JFSfZiCM+c7EluGuSXl7BOp1Mf
KOl5XBbA/dTB1ZOaVbOZXe7ZVOMtm2IMQlMSOb79S04G3EttYpcol9LXzKnhaCtauxKbWt8MOw3X
VK/UDYj4rml0/SM2VqCLjFFdRwgqX5seWwQZvd520Ve+UgpWembm67sRy8xraY7PlNB0H0b5bbYb
+82Q7PaQlRHoJFPtPpqZQgrZMvIrEB1YumH/O7DM9oOSLdWbY1zEzcZ/Vig+g2HbDtR7shaH7XrG
Gha98L9NyCL/6fyrTTUsqmKz+VQOTr3Gr62EMGcVz5lkmIcm7SaY233xrKKYfsT63RWdEmVsz1Rg
vKHklc+iyfQb8gv2UG7F5ghNYq84U7ISm3Vs69eZLJ3YEkfsBvksw3pTUUQfg2mmLqEwQu1Yw4pB
Fl37UNjM/EzQPe48avHAeoKWXVf+YB1ET9/6zlpXBoPrDreT2efOAzAmeu3lql+h8YkOYtOKZJMy
hag/ik0TIyJ8IFX/JDZnafpm88y/iK2pz67cr/OrFlPf44/BLowG6ZZmrXyOfGTEoY9d1ZBXVwp9
1mAn+lvptC9J3MpHihWGm6q2/FRiqPJVYp/EANEOF3FTSnV2EU1ioUM5ikwEDHWnYrha4B6bmcFN
DI+Ro11z/dY0xcbu7ArDwnoNxrw8mpNVHKMOsdwCCy6Pksyi6SobzKw8ebHTAx03o+YhVCyswCfj
GUJY+iEblbOGm1nuxCYaHUrq1eK11EeQlFpPLcEyTOkn34XpR1VNPuKuLLcUilfpB1XU2RY5vrVR
yX18mIZ2zG3JeNLDzDqXiUGBxTKsneRfE9WSex5typlpnYIbEWv2spiV1F8RwWuo3/237T5ErBlS
+6vqVWX7v+2vthTAdGb8UI9zcxmlinLpwgZ9R1WXzpPoVy77L/o4mK+NNcIHytXilIWaCdm4SqmI
G+a3vrJvYuiopac60pz3usllz65j45yWDgYsdQ0tBS7sC3KkHxLwq3VcrGzKhk5yyY/KHuNvnUKB
mKHZzYOjd8FBMq1kG6Wh/ARVpXbF4a35XS6d5kdH3ogyIj2GwzhpO2K2JdTd0rg5Jsxxfu4WYEsl
d5OsLiDjwqg6ldxTT2YZer2vxocaOPk/HV9jRHd5b0VHQvEzGH9PngM59kR/SN3jSRwttmwazQo5
YWXp+69N0a06SjJu+GlHXyMDRb0ZemJsZXNAu30/hGHpR5Py8oMVGtI6VQoVW6rB2hnU++7xumlO
iqZbGzPJpuuEj4vXt3Lzwq9RpvTHtj6ZO99g80i/G+fZHhKmpGNhbG5PZlvoP9AkAovUuc9z9fGj
zRILkUowr+uqqi+x2tY7XauGQ2S3Bu6+foktQWfBx6JYlRsfyky1BIvl9/5HHIwvSaRLvyQqLb8+
KMsVUHGF8XNKh2+hJFnvitlk0I6V+Sk0YYMzRQkekFDb22yBisuSnx77NDa2hAPSBxspEDXOjUH8
jBuZ6c/hBzfgT8SH0k81wAeZ6iRm2EzCk8DWf2WQkdWufw6w5mjax76jZhlOcfPstLwTdn2lPFC3
0VGeg8MSuivLI7jm+ztV1fCgGq0FaSCnuMUpXXYUa5ZVkwIEgXDuErAu+Nc8KtbgPOep865MsXTW
e8fhHIDvrcO0PojNToM8l1txt1fjHjCVwrxs35WUuhWN7bwECNLdagjlc1+V/ktUzx+qEagXsTUv
FeCWajyIoY5iHSPF8K9iK+yDbZuW6aNeqP6LP5NLLIzmqdQs68Xfjn5mfcQ8KrftKLdbqx2Cz0Ld
1kNtfpZUZGGZU9W7IRiKd2zuVr0R2Y+8R54weSgutS8Bzw8Qb3R9qLhfbUtHVJBxxll3UbKMW2BH
Ez8iwGtapP0SdocGMLXQCrqX+4BGqzWvMjtjM2ApeOmWBRfG5DV4I3tiU3SQsC0uzYzbFpbVR4qd
+OSgq6huwHDUJXZXXLRlYYLiPdqSds6tan4kCvDeldH0OUVLoUeLngMOFMi9VH2P52H6HOvIWI1L
e7S0//d4G+TSfbxv+xyH8rRVE9gA3/49/r39/zr+f48Xn6tWA8ptR1/ruRGvBl7Yb+Uw1TfV0tWt
ubSBy6hvoiPn5ferTQwBFNncyqXtr315coKzkpxtrPJMFAtjUVs6VSNvuDKyf9pk7KOdXN/ch4nO
MXYct67RGwTlg5S1BoJJNF+jUg/B2uK37vVwbLxsVIoHsRh1/l9F/6q6SlOt1TCRT0GFEI+blNiA
0C6f2mUhNk1NQnT/tZ1VXs/rGqzHf3tF+31T7CHaYNsd84iCtnvT15Hu2yk3vXm0H0pO17ce+w+I
ZM5Hgp6Ji6rM946PllQdrcfJ7J1vGgA6ooXO8GDYNoajCbyVIpUjsq+oiREe75tS2miqM79BZBi2
HUcVwNNXZFl78RlhRjlfX7XGGSds5+J3Comu5diYVzyonLUX6kYMXAc0baM27XhQ6xBm92K4Ixx1
vsx1jLBAnMvLl+gQix5W99qmyAolem/t9VQvgeu0/i2zEukGILrz1J2DjVgyzzBdNNgxQMgt3WUK
gi4mHuutVGX9lpc/sPja70pvP0GMDG9RjBN80rX9Q9T0yk6O22zvj6l+CQMVTwypnF/TMP1N0WH2
m51D7OAPkq5Dx8L694afzFYbu+BSFU1zK5aFJjM9DAtwicsATV2kSA0lG0ZbXpQUXTzIZHk9OEV3
EePFMAye1phGThigAadJFk92Subxku2TWwCsA1+1Jr0CHcIgwsAYTevkcYMPWn0xgi7ZVkhrzkmG
qEIb9flk2VQWo443j1Y2RPsClPHR0SNjT9ijODjTPByyahz3khyVx0wrMPbx++iUND6Ip8GyT0k5
4fVaEySJusTfxG0r48Ag1xvbKUaErkCXAUD1V/IT5TqNre7mQ3uCG0ztIHccqoGqvn+aO6x+MHce
nyMDPHKnu30XEpQKCvmlIQe9CkdZex1tG5Y33NM3vGd6t4qm8ezjQwWCOk+9agojSFjw43g2Ifjw
0/l70thrHz+yd7LXDVybaNHaz9ETtaS/I1Oev0uJ9p3AL/JyIyBQHtjqJmt5OPuDvu2XI9gx/h3U
gZVYPIy8UJkTkE5KTL4X1CWqnf7NodaAV8BsOMJGHa81RuoLjX8GulafHWPqQCHzC+DNqNxljQJI
BnjfeImhtTApH3e5LkXPvuRYF0tBTSuM4EO9R3Jn+MOuT4fpXTd5d1KU4Nku+KUoU16ADZDH94gC
wHVQDv1O7KXGyb7WBuWQW8rgEUssDiiCYl5Vl8pgw8GQw2/dryZ9Aogohoi1PxrNpUc0/t1zHz5m
gk/IB9yPI9qqykaHRgJvleEYeDHKFivHVupeOwwsD6MvZ+ArOCUZvG3ilgNKj2UTop2zntoCn8tl
U9UnREu6UezFpp/Wios6MXYxeUAkZ1q8FCwLNQ/xeyr1qTyOTlLhYMGaWNzHiDXRhtM4oxuVEqUh
pxrr/7HfDDCqRKD+X8cWm398tIWPwJ6ZkPtH230X8fljVM6HLH1vpjB85p7ru0VsGXvVR1vR59qT
7Fj+VhtCaTXn/Jstp4ivZlXsxJbYSdecp7bLnLNhSDvQRfPF6RokhW3evvWjVbnaYAXf2kB6RlDk
/NQVZZPb3A7ggK8CJVcjBgDl7bL4N8GMB+gg8fcqqmMeO037vtjdrxKjK8/EuY8yEPczQoHqnCtV
uAFnOruJLlfne4foZYL1zzgdS56itVZy90qJDM7NyxHELmLgfbM3R8u1hpqc5X8+5K9DS2OCXkj1
X1NqVAFmLh9yP4DYTAd5R/IrPnj2IFmnbgwwIMI6FMcXqQ+RkKjWVYfkeE3N5e6rFFQY6KH91YbS
F0ul1N5ZhArOloxxSSyD+v/aXNpw6h7O0bIQbZRgKmt80ciCLL33DjFOtFW1nG30AVcAsdmaWr6O
wMJ4XTwR3q/q7xHCBaeQ6w8lmJC/9eX0apW8tNdT4z/lc957lIr1N7WLoWFaY/Zga0BVYiBu58no
h11BVS0Ex4iafWyr9kbqwARZ7uKDJUeXPJWrTca77lWGtUvEgOh1atQSgfUie+HbhSti3vZbYkJA
MWZd/8RT9N1vUvNHafgHmUBmAAkHXVNSJ0ylX4qyNcH3EWQgodH9Hifn5Od58UNr4m+STpSauyUF
9FQNGUaPG5YOasEA6ZnN2fDi10MD05wXCNE7WmF5DDOkgKI3x8Lz5Pdz44reOA0zPC9hyoneqTXT
Sy3pn8lyJDIe+UNaV0+iL9ZtYk6AlpiTRw9lK0uXGCch1gNjjh7EmljIWfAxq3K1vzeJNdxQQy/G
x+drr3uvbGXWNiYR5Yo2qwnBTdoNulPgoKv7uPvnyEN2bvTCPPizytg5xpUKJdLTmDglKSKf5ImS
KkfH7pSjjI4KzXqkbNMZVIzoEIvRhhq0kpYxtSRN1ea+j+JLP8q5hGz3n8P8McSwYjRk4uD3o/XY
dKx6ayq9r+OKbj+N+Yg/Rs6mJK2ww9I9zXQQgi2Hl4YaiSAK1j92FB1fHym+YJjJ/sbR9devNk18
g/uHT07CJehbnbxvwtb7X/+m++h/jqv8zAK4DV/fYTkLYu2PL7t8ua/vJHq+PrQrs4cYsCtS8a3R
2vKxWIaJAb5eE+YRq6JHLCZx+sWqbnegG4bvDhmhs9QNG2Yb2KmNzblJompVY2ARREjNgib/ZhTN
BEOPmsZe3puhP28tp/tFWe7kpYAV5ehHryZYR+omfhQOfDBn6PZh2v6sM9/ZMGc62iBMo0qNPMWc
FpSt88OUsMiOO1equZEDmtXB4dsOMcYGdyu7Tl55z9whwnvRm95xe352cD2m59qvKC7uXpRg5GDI
/CBiJ5debk5WjP6youqJgM46JbpV6Oq3sBhOElnPqcAScQLBUC4Jv0Ii6ZCg992hI+Y11UmOkaTc
6jaRrnLMK2+Jn9G18o86cxHs5ZamYeyRSaXJ+atNwcTFnYsh29/3CojkeVkNcgnfVOkqOtCgfWtn
FFdV2yPlnJ+a6qlJ9eE6MBFqrRoWes4r+TBTMgK8LOaLBC9SickKDjnYHlSdBdmhHd0RqanuUG9o
pJdeGXEAWxZT6t/qAR1/VhytYDCo+mdREC1eoTEbN2oBa0y05RAYtjMuawRM/23rZiYSIE3VbYWL
XmEb/kO2LMBROKVVXVsTXFPawsUZmcNc52URpVq5sydrcsUmdxDtGkOjQDDUfDXd2xtTf4uMVjuI
JluqVLhk44xdaFOsRZtYaKqvkiaC2SiG/NEBMU+bmq8PFs2GWpDfnYp8Lz5YtPnh4JpOq3ntVJOx
Xr6k6IwSOT8aJgDCpckgrH6xLMkbgjC+FeW6QBB8bRUlupEz/z1Glb8fFO0MiDw9jZhVXcXCnmH9
g7UyNve2dOpzTNwg8yeyFEtIGn0Nz+vukBiJcSXYb3zt20Xmei583I/CtsFFy+alzU/xGJqN0t5+
beOQVG3qItVX1PnSH5aGelwmz3FjP8wOs4N+rsgVVZ1+dZxEejCiY7BsaFH8z2I06o+OqOVh0tPl
tRC9D+5/FGbcx40JlKN05tYrDmTJhYl3RXTF8K67lMXkfV1RcxkF1Bq3LlTk5qGos+CmEyS7qXHx
VPrBeBTDxIIpmepiC1TuxKYYq0BZ94yKynGxl2hDUZEiSUjOvMONK0cOnGuaa84VLvd80LTuM/Br
KCFLu2plPU5SsevHNsp/MQwC5p7MfXgWI5j5XeVI0Y7RzPVXTFG7kwLHvCIWta44iFVrJbTxMhhn
6yo6lBa4p1ySnBGbogNgin6pUiaMOG9IkGPDllSypq36iPtv0hun+9iQ2ClmZo21TdUq3tgTFRPg
LMNbiRrCw54lWWsWZLSV1Vb+RnM0yOHwW26gnqOb3jZoQ7WE+MFIPNTWUkyFFi8TsWDuMuOWhZun
Oo/MNsoAOzwJsxB/IfX5gIf/WVs24eu95S1efnhrONTfLdYqPubQB7GGXXNG/vrQLiqhbilhFGti
MYhCyWXBSy2Fk6IRdG23dVQy3mMM8KWYnsOvwqulzltm2l2/y+pMmKXlLXYRPtwXzJGROojtTKge
ej170xfhUbcoaerlK+BNhPLIFPojowLsBg2SoADc3YNYqFU7zhgc1Qt/4z+raur8iBIVBkaTg30U
3X0/oxAVqzHYGZD/SUyaA3A+STsoe19nzJ6wIEngjMS2SQpRnMWvbmAvxyUqs4V9gt0BCjPkC/pa
mjQJiV33a+r0nz60iLSotiP2X56hPAX4Oh6Krn+3OK3HCDuwTavon+GkO+txqapNOEzhHLnjZGvx
997PtlgT/wFyWOFaDzhXEi5pR7lTvToJ9F2LUdvB1Ipyb/KSkFRx7Upytx108yXlrzaMEYU+og6Z
/zCXgFIzJ7cB0s+S4cU1IuZFlJYvFdfW8s8SaxnQhnUFFoTnbq8cGsgWQWWS6NJKSHxJOp7+ODFI
lDlvptOAULSUlSRlPvF+Am5VaPzQs1Baa8apGOrx0ITm8LXQ9Gg8+Opy5rLpM1PU6oDktzo4eQV0
XKzmttMra7EqrFfFmlgkll9R7eRAw1hq54vFjqXUKgQ6TDr+1wurdKx8H2WAABaN6PJnioX4g++b
XaZBllHwzfQXDdO81CiK01EIzalYbWcCXnlmTd79PyOu0/umWHOUAXsrBLzcvAs4gSy0pezvvjA6
Pdx2unFMltp7cR2IRbRsDqQ4NnPUnERT6RuYOwQ2sxFha9ALRwNT6vn/9kXxmCpNjfuolqMBW1Rj
X6tWpw77BMgXInnO6cKHqHRsDMRCbMYRFGIlkn7XTCmHI8aQrTs3Vo8rihSPR8suPA2brrYYJzfI
sNYN8af2ZLviLUaV/S2xn59OOj4r5QLWZT6Cb2yB4RxS+onU+VrNenSjyTkrqtCFUUaidC7Dk0kt
zDnwuxX59sYdpuySKTwicqcyPAfK6lGu2hW3jJIUOpHFsur24AaWV9tZvqG+V3fzgIOQaeNJa721
dZtvdJIwVLF3PV4sTbCJWowo9dyV+oz8CGWCHg9cbhrxg64q5mpSJmntSy22ML26gf0Pnm5+0fR0
n5cl8TssiaJG/6iGCs/CKd2AX4rWBkK/ou1OYVDLLg9HlMlhUXgNgoywOwF+pZ4kJqUryaReg5ig
ClqqFVC2aDNUi0d0q1GFS4iC5PRqLtUBf2O78UoQFY1NrLEffzcWJ8buHaxS2H/unVMwJfEqwmDL
z2MZrikWpZFCuLqXAd9qMXR8TDOr/nfso8iWqaRajbNhb31YN1LZ7lo15CTAoYt0kzOth2jFm0Gn
LmZ4dewldIkRJPOx5qfFo3u5tygK7BjL3OfJVpMmhMAS9f7dIG2ZUcwr8o+fTJ7DtT2h3y8lM4FN
RJmOPTP31NHm2ODRKN/kDw9yZ9ol9m0EgbQj4ymfKKbFPcPGgUHO+UeXqHTRzHcBwGA7sGW8tjod
5hSqp1D63fp4y9TjebmC1Nhsz2k4/zLoXOUND8qKl2zJ8i+F2v2oMuhIKj/RlTL0mDVNA/nG0MIx
R451j4DoqUgaHHBNdGIouL2UcIKmIwqfEzldme2CFIG17I5q++bzvPCgvLr4MuMPmpHCsfkss3Ii
mBBzv6IqZ4LoZZy7StpkQePfJojrc2V/L1Nc9QI5+Db10qa1eREclN5bJoC9qYVHauU2hhP+lOCw
usWIN7Eyzu9ORcCCAKQi/bKwSIRrpEV7TSGS58TyDeKCvdKm1PPD/nlS7A1GuJSPhJRiSbpMtpU3
JCn5kVRKt5mrsfOmMC03kv0aSnnuGnHmr+s0Jz7T5xvDlIrTHHLAoSUyGCnKQzDGLWjKad/J33jz
D1fOZPXrrn5qEqxaa/y6iOevTaf8UNoePAuAJFvD9LjtX6nI1YAdxeEKF8/MZTaorGb4q66DYarb
TmPmxla4M3RJdnuQXWasvwISq3SKJMF8pcyPKtnLY9xXbIihstLtFC0w6JveAqf/5gdVDdSp+BnP
77OaAF9Lwx8U52Zeo75gofjSUy9J1gVa6nB0QKYuuY127GyPWNs4dRYhM4qATV/9TfgGhIn5EQ/G
pRhJ2qfOSVcZlinDWZOZ/XNPj9c9rsNt2Zz8ucNANp+22POauMvm4W76jnM28ernJO8+lQ5Debmd
rnrMzL+bF1xvQSAQa3QSfTp36BzIZEfNMGDDgGtiVRcdQLD4W89JcusSU2BJk/blyCQr1JVq1W45
97KXWgT8sRQ4auWmzgz/hrdhuya1E6/Gynoxx8zT8o4bgQSGNk3f8bhPPcUh4d3UbeQ2TfZGvSgi
x5Z36DGJ8EuietOsMRJefGKpjB7XjZS+AvO/gU6z3eatNyHQVVGC7n7Y25H6s5CSn1mk/mgqDbPA
GjK/zDsUEe5tPnTTxs5IFkQKtex2Sh1ROAXvClHQMQP2N0zFkxxXl2oJVOXTkoj9pTUW1gsDXzik
VLbpdRfuXb0eJXORO5cPfRi7UWESLVkKdatg3BcKD4WMGiETeB+sF+6aZrCKlX2dRQ8WhRhumRaX
LCl+Z5q1ryrzWxPx4jXq19BOM0+X0x2FKsSD/Ba/lsFHV28PhxY3swBUtVdRgb7utBgiz9Anninh
Rq9K7eRKRj56vib9sCEbhX5PIXqkrXVMpdTWMrfTWD9j80YaOtO3RAG2xkwkM8xf8lHe6Lh6b+zQ
pH6YmpXI4DKTindHLuJDvwpCe2GIPfZaCG08fZ3mNvXgzzyH9fyjGM03tZhuvblSM7PamMF4nkFz
JibkuQb/ScU0zwUYa7to4AwWKhk1vdknvk+ZtrkdIsmzI7zuP6ao/HSC9Nksu9NoUtMoD69hm+4a
anCSkWsibpsNSDbQNP0pBBxIQRtgtDo1vKTkDVyqPa3m9wlV3kh3VVMMBHEnmHHwoYEG4F0RGJ9T
O37iTZ25Viq9NDYgmzZSP5os+TGA09Oq8QN92S/KdqmL1bZzH+07PXuekJGvUrl4LDvg5REcpj6h
oprz8aRjIrYtSANQ86cRO2rmLQlIYGrNPui6G55GeAjaxMeH1vrV6A1oCp6weGxj9Z7rIH8BKLuS
PmB5Kedgm9KT2ua3BDSPq8yDsdYdZzuazv4jawD0QRvaF6PRwttPKJafKI8I8dHEjf2IKUZxQTdM
CZ8FNl3lF1n6RHaICrfGDzlrT4k8vHd8KV793iKKMCB9pq9OLR258z1RXFa6XWdx6oOLgjN9Yajb
Nh52Y+Fvml0z5JuG08JNgjd/coejS24vYv4/gAK2yktElGrX4qcmNxiLjc4pKWB9dlpCPiXfDBG/
3sH2f6UpFsoJ9Wn5WL+ZXXtSnfba2ekKP4db2QafRsZ7IxIyrBuG9MNCUw+ftOhXpGZwedCx/py5
NsgIgI3PmTbUysCMZlzbmkyBcbfVec/YO7wtF9kF69GaeUAkE6vi59K9mS1B5Tm1RxcOz0Maj41b
WRABZZ2CIy0Lngsz/VW2Y+1mbTp4ldPhGInosA7lfS87j5bGJHIKIWfnQX/UGmbZZed/di2/u7lT
NyYwb6vpzxrRO8gpiQfizpRSsqGVD0qU2imQu28wCCl0CgihacQO617jJFucRixPZm7oSuZ1quUg
+Ldtt4+HzMuemgxGVJ9I8kbVYDY0dfSIAXzrw7bnAcdM8ub8lMeuOymAyHgbM3a23z5L+gR20+k+
9RbS+CRF1L10n3XjbIIepGgT4VHsJI6XEiKoSXCkFMZ7uSzx42ESVunxqgqICHSynBGxTnbZ3Nt7
TCbfrAh4D0/wri9/Ki1z42ng51nA14mjky4VOMwNMBRjLpcqelS4/Xiok6hqwr9njqpTEBW/MRkN
XV3pSCtpL35jY1SSf1cg19lzjUpCwRHMj2z8OfNzF1RHk8li0OaX3iFpiL8IqKszAqJX5tqvNkmL
lREsXhHq+GMyeANI7H682A6PGnPyErtbHAZ5mpsYSMUNHNXqLVErfh3Dyqxn+cHos5HJeJq4us0c
zEyp2wii3z3x7PZoFAshyxjhvY3Di1EMa0U1RiZWmGZEFmwHs7tKw1juIym5agETcjxpc9XItxqR
qaqaBya0Yb9FpK01ZuYREHoxw+A7fCvYqQk1e6FS8QvgopF+E/T7FhXJ3je1EWfglmzlJSvBmIG4
192UatvdbAS110DEdIZ4Fc/Gue4calO7X4Z0wGr5FGHMmhOEBvhI7V1SrpEyXuNe1zdyXn0AWTh0
+QzxuVgQzZ+VjnH16CiI9YvwpdQtZkLUQNkECdxKDph3FhGYSUrQc3tL0ZKBNaQ1rGITcY85oQox
vsUdCMh+mPBsN9WNrk3PqmyeqphfYMgZTnRMJchK/jIsv/fSFuJwtg4VcxuZ4+c8HqiceUmpSHXx
BanWmcJ5wkr8ghKDspGZ93UTrVI7LSF4402CzLfUtq2gh7yrzVFSNiaGR65jSE96oW96ALfLTapw
4aAihZoooN4udDncPxJubJJ2BB340Yfad9WUpo2v9sCSkZBCNOT1NE3B2zEjNByu/kJCO8DEBNvE
EP0Kc/w2CmEkJdpvzWxz1xwJ9xtQk7hvEkI0wAuq8i2yZRWqnOUluJy6ksNVYhnqNwIuv/BQLo99
QtZaJXE/YVWUqMojwL7Mo1QGAaWmeHJSGMsO64gYsaeqJPbtZKsbcGmVcdxZSm8zD4jLFai5BnpK
+x4rFTjq9ihFXG1FrbtNWr7EaY4cyTwAxvTmgvnz0Dq4+hKkcM003A44jkPtnC8mJeyl/nNSnB9l
NscehWwll2l3s/Lhw2qGH5BEd/M0rUxV+SzGyICWPIDoRXzhj7UBn2TIV+RB5FJ/6hPr1jU2sow4
O/d2RwKlkklkOx+x0eJon2nPfvvY6TKobhiiOIjhuCNbvjeG+Tk19JOumPx0gxY/J/IYtWw9lLx1
9EU+eGEkXzEceVF7XDGdLt8E4fQY+kZPLaB1I6GCgUvsw2ye323n0TYlikTUhcWXteOqbWMm2Eww
wdcFXqwW3gTFFptzt6878g3hVirzc/4/dJ3XcqPcuq6viCpyOBVCwUpObbn7hHK33eQBgwxXvx/o
f82e61+1T1QiSrZg8I3vTfk3bPM8wM7wwDXp11VsBGOqMRPrNXbVExEoum347kMTYdhJ0w/uAtng
XgfnRDjBINV3Jc+BWjp9H4547o0hYXg5NmjS6fyob3/FEuq9ZRypLxqRU2AMzsaiqmT2NdzU7Egl
beE6nJNSlXi+VvY2H0MeQu4pfgg3V0hD8103/Zyc+D0Gp5ymrvCVHm/A1NOnozPdSzPJg1Df5yaA
tECHigY1CmxyYEqze89EtHSomfmHKb+aZ9c+DwSwklqj00penbJPEZFOdvZtHHl6W6R676qBkqO3
W2DCBng4JiTaczw8lD+rkIyMLK6ubRTvDIJEdt40nqpM/5krCHbjFOf3xW9Itr9gJH0DEC93ChyV
jeSODzzFYW7ocSsNQ3MV087DBXiaaLfD55LbMItwZyuRBUqUCDmoVtqg/ctDeiFJ8lmG+Vl1FEzN
04pkodACekqaQ4zBxgbSkrOpS/1zMLCdyr9ptiP2Uan9cDTl4Mwj/RMPNo9RfZYlVqf4dX/iN/NB
RT3spB5fZyyHcfbNMp80WFwI5lsdE+H6OPI05VZEcCg+oMRA/e5/k295DT0ilhPGKI2g86J33jxt
PE01ZiT4zJElb9S3vjY/BD8WlihPSebpe2WJXI6r6ZxbKq7vieh2ScI8TaX2r6rhjXsUGgik+mU4
tIM6mvYcBwreRRjfxkdihb5lmq5sScDavyEkDTeDDGEPfXrjXbrGnd72q1N0VJsQU60ZxhnR1Ugn
TnnmMU1liAoNCl7uTUi29HplDb3mu2rrP6QGl6qAM0HD9rnkn7cRg/Gk5BktQ9N478EttWjot6T/
LH4qXnSOLfM1mu2DllOgmxGhfIxOVAA47TGHdXW8W2VnQDTGSZiG1aMXR0/VFwNvCPIzoKwc4/4p
N5mp2TV6mnQgFsVU3+OaoIZJL8mDGl4xIM13cLgeU6c/Aysg9FPyq5lH7ZZJ4HlYnFsn40X7iIT7
4XTNW6NyYWbWG9kXL7ottmZETiERwLiAEyQ7PTQ1dwuyLhjih8ZQ37vW+qk4PX1lmG6NQXZdqtKM
SXn+O3NioJjoj7K7ZhIfcAYAaHCLebP2PVwmr64SnWecCrHUPme6PdO4a35VctxJR3nLiSTeOLEx
+ENJ4a1asBlCrhaqmE6UHlJxU91YZv5Qhu1PYSKhiLsZU0roT3X34uTmySjsxteVjppKQL9XMage
U0XZmks+b+dpAVJwoujT8ldcxAeMKx7qJN6pmfUZuzV9qhoUkCRVohSTvT5V18wmULSW+bHqiUzt
1CqAFf6RaQ10UZ2EbisJ0gzgOW3hv4UC42Ar4CucuvjmJAKS8HAWioa/k63FG0SP4WA8hy0SijD8
PQvlVSdKaLTL+FXJfuCZKKxZ95VIhY016NcJ77Gt0Wq/nK496l7yUg4g6ygAP9tw+WfH+Y9J6++Z
QFdN2gLuVyV/czJcp2y4lCn0vDD6oIT4IFg13jhlv7Oq6UdXLbo8lQe5UngwAucS73Edth21+dKp
HPegePHWmGjNqolOALxONyH+4VkkUmSNOBc5cUql9Vy4gwmCrnyfo+GsSiykPXHRGcJNx923Zen6
xYDJnWiDZEjek7w2/d/Sqn5ZRv4zrCq4lnr5VODW2DoFg4tdk7ZktdjjnWYxBCH58bCc0Gpr1Qmd
0Yuu9JDTUf6isjhMA7aEMdmgaarS1OtEz9UI53w2ja0KpooHV4QWRAy+6rfzmJKUmGS7OXJOKCg/
bFP+yOf51uPzBaxmX7hD7naGW5vSbT1RwsF0o71ep74zdBCOFdKi0vmKeOkB19p5Ly0jsLA34Pmj
kUeZ+67O3dXPan8g0wEXfWjgo9thss4fVRne8+jQvHHop2wMKjquYnEx8rfOzLYEqD7Wcfse90Dg
yyU4T0RMQSxRd5HNhYJ+4jrn4Z6O+HvotFc6t7cQo3xmCejQcqkFpBCdcrN4aWP9ezHaJhO9mLIW
PZXr4fJktjwYRfKyUgUilaYMzePqwGzshVDt96pNfzH7fUUF2h6xzSdTeQ636F7erepcV+F3ygP4
GDElSkij/qwA5NQaYSvdZGWBW+gHWEa09dLJoGSQEfmQyrl0KuXKXPM+FvR2587ZkZcttqVlD8zp
R29XzFjRzGaeHUR9EaUCQMAJAjdTfjHv3UxoIcwkdA/jrKCbLLCsJCQrGt3ooU8GJo04J4DtK36V
WsQWT9Z+agrtQclBsCRKBJAIh4maG6vIM7T9NHnyiDwu2dQTGUyjZhTPytRgGu9kzX5d/LMOG/qU
+7LJw62DhAMj/krnWdUSNu4UJVkGS/rT+O6aCWbcBFjYzjj50puOpYMkHZHTD5s+smbCP3WMTjnw
9+xmjUK1M0M6fZjYM7V5m/O62fdU6PXAM6yvaUAm7Qv5wh9dmy/KLp4+szIcTa339k742yGz059y
7QMeGc+aBrpbqpoROcf5d6XDULU0KO3tQfsKhctNQ4VdhOFPIzU7nxaRu8U2wPQMTJxVwd9kMyy5
8iEZlpItVk6xA4cvdH7Fnv6rb6BvTwzCYRcecWLGIJ2OVevpdy/D9NvaVZNykcvHJQsCY9jQpwac
7z33Df88bA8FyRKz8PspPc+q/VxUtyo1+02aDy8iAn3OXfdYVyYtTeeW6ajJHfezHi1M/CP5OFn5
U7pAB55S0DYc65OpRoPf1AZ3hEcKPKqyB/IxxFZGcgTDb7cU1wO3tXEUvUmgjsXs7WBEsYnZBMwO
1caRQHMqPFEzw8GhMaqD1Kpuddq/j8UStDim/T40it9DMjeXFqeNiPa2ajFTNiKPB+xkgA8YRuDF
6nsyORcv+q03BphsTR6ay4SzSlzB8Ji+FMNbaCS4C7nM0eLIiDZIrDdji5fDWI6+66XMnR1r2ICp
7tNE1e6Zx2iNdyyzW1osY0E+lJaczI7ui92bV+bYr7Za3JvCzQOlNhOIFtE7HiNI2F19j5pJ9SF6
MAwupEOH2CE6hzSpOn9pewa9jlhd5zfWF7R1VgiGtLJsT5ApR+knAyxsp7r2x4ySvxhoVYY94AoW
KkjcQdyHdmQOp5C75Irc9TPb1lA09a9ajiGgamD50pcVtCoaVlb1maUS7xcxHPKJPrOWW95RN49t
0XabKQKYamaaT46TfXQ0+XjalMpGQHpo8jI+Rmm/FND6dwuJy4ZuZYTdyVg/qkUBsKJbP8sFegp/
SDosvpYp1K7tuaFnCU22foiQBnYUI0+hzVUpSpqdnYrupL/26Ot8OCpV4AkLl/QJ2MNeEms6Sccv
mbsBvIwLBmeEbF/HuFRQ3m3GOuueJJnp24Z4o8WQ/0Rf/hJZ0s87+jYjjhraQFuTWqo6pr3E8YMn
QizN0Jddol7aQd0V1JSbyUE5ncwklpvqzatMY2+qndzhEHmcZeps7EwEsU5gyxzxcIgiszkN9Nsz
F4J7mo1vtoBkqrbfQM34/cUM9YeObJg06UNe0lZn3opPbWoTvdLv8GLARUKK5Nw64KeypmlfGaOC
KBY/yNwrgrk1eBgPzTsWPYGwlvqzRBo390crYyTNk/JN2LNxcPQSNrNZTg9ms2BCNXQa4jfg8DlZ
TV2bkyeOdiMwYy4LZTARYDc0ArnRmGbZ1luR14XvaCL0sVwRcDlRvVapT2SbwABquSVv+chHZBO3
sJHXlm+a5pKnIM+Wmd5bm/9tqLX2IU0yCEzc9sh83mqbv1hafCR6Ijoxkc2wBiRju/3d8iyIxVlx
xupzPEXlk0oLhStKbEJ+lSDOGuy+m5rpHp+tVdOOoJEe1JkqywHrCWy3Kv006g8mE3fihQsiVjtT
7AGLDTxidl5/KWPCW9DKfqi22T4Xehj06XQ3BlSXvdN/a0K0ntCA6r0giIYhur2NycxOym+TlCDa
OtHPyrC7reN2DxEYKo1DT8cYJZpom9vVJ/7N/Ium9LFXO4XwaRcFTO8SuyEQJsgKPq1Oh04nbKQj
YVNwJVshdmvcSKj+q4s5tQw3o9CPGJWUM2WFxTVnVtrnGFkfqv67H+dPrGcIt8Ao3JKPc2OrOOOE
9KHDD8y3ONrU7Z2ao6AAMsS9pkFkQt9DGfrrAMZsk+KTxn3QxMp3rzbdoNNqAteSrLyA/DlBPruk
45lgOsBevqpR6TDPQdxLxcq8do+xj+njiZFteWwfUyOcHuxQBdtg6mMKKDlOVI47BS94eMgvrZKr
u9p9xOOCwlCd3vpRO8yNSld4rL+1PYiIPbS+HonGHwdPo1DMZ759dImb9ntuA5EZv/U+eXSZ7TMJ
5qnY9yNUI6YD3QgAHXsKNfuhRjd+i8gjUUrCrAl32g6N8lmX/XcjItcrDy9ZB7fS7D4Hl4Z+ldKC
h1352tIUIO/Nw/dX2DQ/jG99yPQwxb0hQKDzoSzqtdiZTqNDdEGRpk+KWeGeb01ccnNVbkqoKFut
Z87nLJ74TSW+VGP42fYqFYs9HDTGnv1iuj2U+U+4G6RX4n4K3svMWHfqZ/6ilKsqTmm/WPk+xgIX
suE2U9JDoRLoXIfGo2y89KFsuLYNuY34J2+myoMeCAiuSc8K4nYYrpUbGLBnt+5okrbRfUxTeeMJ
m1IFGxuzQj5XlwIeSLWb0kWw2zLvILQNgvxcfaaIrJgqpC+66oV+LGm9xqWV8I7GSR6V3U3YKHOV
X/Tahx9KdAB9VbF2Mq99A8w2j+KX4yzeLCZTo7qBWNfzq2jqvI+8ubkly4tF962ASfuwrrJzSZQR
nYcqs/lrmyWCJhwPBfRHOLk6YynB6q7i4eJf99O2kozDYaW9pl2Sch2o9wZ7ia2m644fGQfXtq2t
OXv3KIlNVG70tMumGII6ZCJTDOgg0k09lvIox+a1d6p5r6dGEvR1fh2hjIEdg84ZdS733DwEG7td
ho/wCFYLEkcJxxiLSh+bCrrDgVE33bWv3Odc8A8Vc74pKq2+tl5bkeG9c3nouxWeLC3wBq5jtzqc
aPLTZmzj8efQabiIO8Dyaae9GTbMwqr5UUmcXFB0UQoVgVc7twJEbFvNZuNTtAYh0sEeiBXPnCVo
Y/hK62kb2n1LfOFDVnfjDuNvmIvh1ZujS2QzV2Fatsv0KvYHJaMfow0PGvkDFDnjF0Mu5lGO+6gZ
9ZPsMtowdvSWT+CfJs+lCAfpWpl+j+QHp6GhXRPL6LetKKKdkpOMIDX3t2PB0Szat7Htw42JDbLv
TKrvNBPjszF/mqN7qA1istPfjs0FOhf5LzmirVWdltpPIcRITNFpMKpvdQaZouXi0ptXdBwnr4bh
E4VxECY1Lh6dvnE889eiOKEQx52k8XTDD3XnrMO8zsFfgj6yjx6UnweEit+0JWY8qhTQ9pJ/gGN+
NjliS3REJc3X3Ri6mNqk+atng1PrDhlFeIE82OV06w3QA8sMv8ePMFAYVfxwmINOh7rf15epy/I9
tIzj1Ic34kKQvtCLyLQRqo7DOaNpuhfC+qrn8WKa3Y0qFdvi+JSF7MHVqUAIanaZ2XF1L9UZOMrN
TmOTcrYp6JwYB2m1R20kB70YX5Rp1i4dXCAdHvCuTA5FTYnbesaXnhndRtjNXSnbmT5XxsOA/5uO
MlNCeqrd+NSCpdFz+9DNtj1rhMWmsTvtlLb1ts1c+p4Zc7UkTznODH7EWF/We2yVjnAmeZRnqo6+
v/qR28SJhaNB4rTyFVndR2ZmP9s6nrn69f0g+V3MhPBC8tZ39tz8iAyakGm6yOlTEDSDjCe9dCPf
xKKMDgOIrcW/ua/7HcQnRtiHtE2/8fs/Oz/rqva2Ef0C2rQ0/RtP3SgD0yor+hqb8bnRna8qb+/u
1LyAQoS+nir45DsEZ3k4SsmQ6YCpLewdcFSF1GDbhJJN5IG76YpZMuVXQZ2d0DhhlPZTCwfXlwKe
2IJmiRZ5PjO1fEvszrEfbcwfHiZj2jvcQSIq9wUDd2gr70aX/MbcTNB5luO+VKG1IX+P6y/hNHdy
puhGi/ImzZ0W8uRkTMdd2TsUZo/7sfipZy7c9DHo3ARKnWpW5DKgO62W+BllgmAXap+O/gWg6Qbx
7F1GKGlboWGNAPU6kSqcXi9+GK1Z26RJfKlKhdRKozjbqNUyIYt9O1lqAG3OoroY/E7Ye20YI9zG
KkkEi3zWOTEOa9z+mflQMymNUHSS7hgjvPZkywi/n6r0Ky7lYjrVHg2h8HeTymnadHEob5mELRlo
0/CmzbF3orPhjw3Z466VaMHoiNe4qh+NjiAIbKr5Gsl2KOC6unTL0XtbFztjKiSBy/1kUgmuMrIz
nnpP0L8x/RsrEKsREGMk3Anm1F62ShUM1a2dVe0kin43CCXayoyirGoOpdCoW+kJJyLh1xtF4Mbz
JSkYgMJYikCt2ofIJbg9UoldgHGkeUoTeLmCXLl/z8c6qPuGEqCNHhWNon8Q5WcEoCdTwii9SEm2
yqR/2K28mWp7KLx8ClqNejdvM5t+kIFYKMeRJRwe28j4WZmnyGDUJCfQAQ777cFxKE0LmXvvfZGR
8kHzy5TuGwjKfiQGDk3LyWBSGkeUEWOk3xCs3OJBvSVDB9tDO1ZRXuw02gN2YT+OurdQeShHK0mQ
4gTXtar1ezMmrzAsKUfxobLaHqGGsK9iNl5CI302GVN2rtPts3ree5X2EPIkRyzqdyUAGdGUQZrS
jSSxM03qjS5HYwuNkiU3otip4MU0BV1ztNxJGe+nXts5bUtVQrPRI7NgUyn52RzrzzDtP7MGrCKd
N5p8zmXXcdMg+QvLdz22P5PR+ur6Er9+fWuoebXH/B68bMJYQTJrt+OftGQB7CtR0zxTbkY5v8aW
85Y640HVjaOMKVWVVj9jv4Pcw4Sj0/FAtBq325x/a6YSSLXigYE1RO+ZO0vyhFWHn7XANjD7aRom
OWzZkabuk+3Qicvb8j6H3raeZnMft9o3jxxWKb3vcbcw4pP4rAwQKSDakQJRjGerIPe01GlwF+43
FRe3LixvGB71MK/6F9nTi2kjxLClY18QjhFoF1bPBUKGjTdPZ9F522S2SFFiFxCTs4FPCjCru7Pc
+tmwio+6IatMUR289iGkqf2rZ9JeNjxkBZb7MrQaBZu1ZcgFgcYjARqu+S0joBO5CfZillF/CLXb
KrBUJamhY6LfbM0hMxTfwJSee1eFh+WRBy5wn0VmbcxYoE1H6hNK60kazdWqR9cHa2TaTWjdRpHG
Y97ZTSDg9AwuzMexPekdaHAEnFIrv3ByIOqR3upmqHGQhJeqO/y0A3h5nmvMS50jLXjGxkSreK7N
+07r3gqVFhiuSIsifa8g7G48m6KEQnFArbLAgPhJJdhOqNFEc4DqN2x+SFfbdbV57hwHP5SKZMiM
MRtDC6ekodm1l6Ey24tWJt2FBsQMrDcoB+gjw6ZRqvFYNGb1nJpK9sy0enm/rigb9I/4FPHYtEO8
IMM40vzaUpv9P5vZURn7gFhDeVtXQQcAh7DM739Pkg5RyjjujoE1N9UzfRj5DF3spVIx71hXGcS7
XqWnHv7ssOyVE2C649vG278nopGOSn/QleO6H2Tr8WmUxNcvZ11f0JYcYgSVwNZ8s3VdYzetD8PO
wsblf9blietrmPrc1j3w7ppgu6Q0tK1suJlj/88Lc7sn1xTDw7/Wm9QGWOkMAFr/s78mbVwszDM4
qX79uzonWu0awTBaT7quz8uJ6KnYemQusqt0GT6mZHq+yhDiVFkN7cO6aHtltmTAzUEypt2rV0f5
SZf0EkU0dDw5WveJDAQ/R37T+sIZL4PK4LseOtVe40eQ9Y7rYpp76R5hg7n9c+IoHM5kFdI0Wz62
znGdy7Q/u64f5XrVHdTFvKyfNCRENs6hG9GQYPehk8WB6bTir4sJytPL4OnfCqnwPVT1ZkiteVnP
o3EkrYxantcTWQJSnxReuFu3tqnlT3B6UdXk5dP6YuWy3mU1txZWWXHsd3aJ18VQNP66GUZz+cQH
JoeaDGZG8WWfIpljWFeAWn/PkzXTyHxA7GlS6Lu2NZIbLfZ4Vw5j/ggEvzAHquoJizpnW0ZJ/5xh
qbltcFV4mWpp+yHqm1dqr9qPBjt/a+m+cd9Zwz2e8bNzcst5F6MlNrnSlT/MuvoiVBa5ZC3ubp8W
v8ZKIBtMjU8xQ2TP3fJ3O1JRFGAqIByl36sVA8esPoYjFc2mPtOtgpJb4EJj2in0A6KJKXd69p7L
fQwW8gUQcTLaWX7mtfPkwPD/mQzpd1fE9YfKnIDqrfG+62C3myzNp11SRUSjeJp8IkweX83cYQha
ApfXdVFWIamcFYqfXsqndYMWaQ6DRFgF6+K6oU5oDqVRrlDucKo/+1XRGNhQzLbrYrucoHR0N+hH
F0e9/3wGWc8l9GlwNGuQZezPtaPuFEPDhXjZZz2/Bya4H6XV//mq6wbRhN1eNGBa6y7r+UdFheff
x+D9pYTPhiL9MPcZcZFAoDfSgopDJ62USNAqvnCbKUGrjOkLJgaJX2tW+6PIlatuVUMERvw0u2H8
WxbWBwRv7z7YuksEcotsdnByuiqePCmiNE6OPrg7Jq8993+hg4sb/fsQ9u9WiZVLbAWoB/iB5mx+
Ek5lfx9tvfSjaJifPS0pd55dYLdTNP0D7H53T2pzeCPWtNkaMlPfYBSmGCbFj1LNnsWs61ejKjBa
MOwBaAIssMtieeXCASiKyuyaMXXaG3gtXLLMzPedxCUlFwBcRTZMl8wy2r0hYBUIE/C/M7XionWT
vsfZJrponm7vuVGcc5YhBCgZcLnLHgSkk32FtP9gWGn8RDVCSac59q8of8BXwv5smYdvmjaantdd
E2tW6Mr8z65j3/xrVwOZ87NKxve+by1G3y57gT2Vnsk+2w8h3qa4LdPOWNfR8Nz3shriYCAudFvV
KqhfODwVekOychrOgZ7Mw9P6Qrys4xvYSezWRW3ZT+tR4kZGZe0rhjaCu1N62bj6REc9keOf4+KU
prKrh/UDIPjnTJofRlV0+uH6P7aVh+0NOiVmg+6hJEUFjuWAGBhdwpOBq/AW0s4YrOuG0g2fqO7h
6OO4CSbEfus6ZzC2w4Q907o0xGFxxaLssC6tJ0Kf5h1S0vOgM3OO9cUyrZDgZu6hv+vgc9ZAubZ+
7P6zH/jHVsfa7rauqjxXYOlWH8qaCPUxz9utqg+wK2igtDslNfntiIOMA9SI6DGVOaOXpTc3h8cC
RIBlJb3JzP+z3MgaAz76uH/2XBcxzqfVtLz8PcW6obSi9mYDqeM57WIDMzQ3LZzUw9q4F0rOl+DC
/P+sjCxbPSgaLf71wHXH9WXdgA4VOHg5eJ4r6OOZZx+jZQIq49q49vR/blEhobXgGviDrmEDyGOV
j3qFUYU1o8cpOwBHwxFfQi+9pyRCeONJ+unr+sLxXrD7UF+8pdyVElmMEnfsL8pTWeEKZU2kTYeT
kMG6vouZEQ1ddQfFcTAnGolXTYEuC4vIWS0elFPjcDVt1rftRHKpGHuszC3ltK6q04yt6/Kft+va
v9t7D+FaXii//7V+XfzXOkt3tWMhs2Bw6aGSezWdYn3650VVm6ek42+dTfjiRexY71qK+ECtsuoH
oN2nZVb2h+KIt1bT2qNpG+be1dI48AoD1w884N/MUgM+Q+EhdJfxNNLwZarz5E7iJaHGDJiwMpSg
MaaTi8tWOKXGFlY4458Yr5OUxddUYerZNfp7ZDUqDNLSZcY+KA/D/aBrPbaiKtD9Rh2M6BAWgql1
i7TL1YuPytO+k0+uPGOYXZ6Ejs1g4swQEsZuJ4sqv/cqINqk5NpOQcL1ww59TlAE3b2vo+pBk3W+
UxGIHcsuKt7caTrSjBQf2mCUqJ7C8FTEffocmtHv9eNm3eUXlGN5c8qiv4YRKMO4HLB8DxiUYFop
3EBhR+YeO8mfKZakl/XFEGN3kWYHvdZysThQmKVLCJIXQ0/McbPug5ZzeQtNGw2cefpn8T+nWHcv
qupeFHl5+Hvq3IAWbCp9G3QSacA4zkd8W7zruiQyBGhOj+39upjWsFigpx4Ht7k6AILtsaEDAjtM
TfxSKvV96sFVU2HK784Mbp2MefNR5sUdmsfwi4jmS0c9+tX0NpIsEZFgX86b0kUmsFGYyC/taC9C
31KMMGTcyFzk9gU68Rad8mIuVzoShzldqzYJ0dL7dfHvhixXCnKQ4Vn2tLtvyZvSEyNuYEh9du1Y
erumguI7jHZzjI3uYV1aX9ZdrGW/dVEu6iJziOiXtc5TMqrKUbjougpU6szSe0wUdMRX22TZvO5T
K6Hq5zk90dqy2IfH6i+m9MrDn0N0LfdrPbJuf3bmd7pqJEtYteU8IRjiJP/5jD/HD2FRc2XxGQ2U
gtNYtcPOb+FhP0dZIZ7DZcqRqDVcnf+sc5uu3Wa0wKDuYAmHckV/rFXXPUs9rc9oWe7Mia1XFVkV
fmP2Y9U4WMqm8MkdLsTzutHC1X4LD6Q6qBU8wbY3qr1w4LvmrRF9S8LSCaoecwQ9HdFRIe8kPKdH
6jYW9uucw7Lxykj52oGvhV+ipyQ16tZ6LThXAEE2O4+WEW+rNEdABFPghW5mMHKuR8MyrJe5Dmmc
OjozTER2zM0xdTfMNt2sWx0DpHNqnfAMPI/BaJLk16qx66sDYw0IvU5+Sqd4qEVqvdVG5aCpiLAD
mYvkXik0EJYdnP99JFhqQ1PdjX/CF/lzpM2I5VdToz+CLdFxd2T+OuQolDDwTJ7SMMQ3SmtLIJLc
2Q+TrZ9SnhHQYYoORDstz4xv7X4qVOdq8v8JnCwznsqc+LtEVZzXcbEswo93I6Xp7psunKdNsWQw
dM6kXYA6cxqXuG4tqwQM/ku1vPzZr63NkmwL5Z8j1i3tNJGQPJghEYSI28G4AxiJ3bNtdPFLZeNZ
kWD0FqyL6ws7mI7dPVPZLyogjIf+7rCuYwfNpB1IB2Q4hl5nkkzbRydb5PVliIciyIq8fdOT9Nf6
U2vG78Qa4s+Ua5Vm+kTQxXKMi1XRyVyOyR16CnVqNm+zscAHQ/hlij/HCC/XNrpb/HOMtOGlZLk4
IanyTlo7eScgT/CtQQeQkKmIdhnPhpo0bDaJddO/31IEG1ulS3b5KIuOkAITHR+pupuGvx6XZ3LU
pwgTho2luryKZcXflzZPCACG9fo6I6QNupHE9SYZjXMp9CxIrFS5I5K/DVyFn1bSP5rNYNzRLQhg
8eb/7BoW3W0tXc14fKy85J9d/3VWc1bJWC9lRhvxQ6+F8U0N6+o16v9rIek/tN7W/2zRvP/a8u9j
Kq8a9k0dQkKZZU+yeKOOPGNR/AOIqmawvs00DAGS5aXyUhwm3ZuKb9epzpb52vpW4EGrkKn6v9eu
yzjD1w+zQcvam5QHYUUnJCPmPgcqfgCVVx7W9QjfaZ6uK7VidPFFXvYG9PPEZt2rs7XOOqw7NOva
9e36Il0LrMzp0k2Fc8Y/+69bJi360Xl1fJoY5x8jbo1DPtKY0wopHkOhicf1HVXoWwuY+vB3/RhG
2sE1AO7XQ//3vrBN/9m3xbt3g8dBh+2wG13WFwujT66jwgwcWeBd0nZov9e3f/dpJuCOf++zbrZV
C7OWnmCZBJph9Kpg/n4SolXpTy9vdQXG1/pufWkinl3Qk+LN33W97k7y8nc5s+dslxb4mK0HI3HE
qelf56FdCUjTNDbDlQtG9l/noHByfDGNKvyaCq0Wdn29lzxiZCAeIzUWjzKfHDTiobH1Jr347w2H
tsfA7+/ayjCcLUirsV0PXF+wVhaPzaFe9lxXNAP8MJuSY49OoyBp5j4DN14IQ5CbdREpU7lvDJyW
1kXdRDKqoNU8r4uJnWx5QOqvlafrj1lhvq6rhwTv1tYkQy6dxHRvNKBephDOcd2qWOqNJM35iaBs
86UR859Te7nZnYa0q/BT4iAQjynAV4j56PK1tBw3wdJSjOtArtJdD0km+b/f1ly+LWVYvANJGu9/
v+16yoxvWzQYNEtU+vvVCb3gcbFrywhe9GKW/scdffFT/7somxglmgeFZt26bpjHnJF9Xc5V8T3X
cnFYl6ZCnhgqkfjkWuCl1LrIApPkEW+3cdvQzw7GxpmgMsWFH2JUcC0phYhOCi3ghxr7rHXvPwc6
Rgx3WrpLrkfyaClN8gjfLGJqMTxl5F+cMZA/dcro3lWdj5+8EdWR5z3KPvvWLKuFh86mzoDT2y5z
72NrpD6N+OS8bm3tlEyMKXuL/h9pZ7YbubFu6Vcx6rq5D8ng2DjeF0kyBylTc5aqdENIJRXnKTjz
6ftjlu2yfYzdDbQBF8Sck0kGI/5/rW9pqKc7g4idaVScZ4lpbFvKdNpenqXrI+XIPk1vXCV3Py/p
8fKWjjKoR0ivdADXtwrTlEauLJXdZXPO5q8LubMwrNr6qY3C4PKWbkdvTFtIvu6HXP9s4BrLEufU
5YKOh6piLibI6kRStn0aG5PeS6pZIbpQ43GecwPc0B93Twoahp9PWZZlZhAFsW9yaRUmrpN4eIzi
fngkaInSYY44NIzYBHlDgMw4v/58hNaH5zEV+enyeFJP2p0YMFpeNuX6gmsXd32ty3NGWZgeTBF3
5wpz1/WzvJ1K/PZMAJDaS4WzVQWS2Qsreo/v+3io3slwKtAJRmvWgIHbdukcjP5jejat9s0VSvme
hTryF6v5InSzCTrIhEeqkdapXrSGDCTXfkmVxr88tHHo8+mj6jwsOdlws5pwJTHl+LDU7rC5vJ+F
STEfrOY1rJEqKs3EZEzJzOsWU2VQJZbzjHDgdHlol+pfB0fFg6hbGh+Kis7lO1Th2Hg266jfv0PG
GurHd6gK5lSX7yBxDZ2TsnlDvjtswyYztrmaLXvEAYWvA/Y4XzYHmZW+Hqv62eja3+5d3Ej8aVPN
9GZP06jY4namTyKU9LNKTrqvzqq8QQw/Hhota/dgk+GIKknu23Dzvszz8IwE2vjutNdtriwfXcMw
AYQ8xVDOsxc3lDct9cyqB7gwivJ1LJp4By+rAH+Xj/WRyhyRUetff9vsgTwTM2x0HusAHt0044w7
ghjosCusm1wTQTgpyZG2kePl1F2Dy+2No6MFwuhcHoVZBVU3EhkR9TxDuAnBL+7k/HiB8SBsg1Qt
bY3Xs231aBhoQdetJo1Q8VRy/nHnIGMtkHKASLDecXnI5V530KtrGghQ9FMaVJDAtrmMzJNBffNk
rf9cNuN8tK4XwiUvW5fbL4/QCvpHNH1syNRlivV9fe5YkXEUm8U2JvXGuwDYcbqea0D/j0mEYLLV
0FlcQOj20p4t18keaafHP26vc9vrNb19gbaB23x4hzbONQz5y31UG+E+Ah20c+K8fMxGmhydog7v
YlQ9AND9qwq1yQfjqN2ATiUBrc+T7dQo7WepaudIZiNIHYKy5tJ9NlMyVFLNzo593YxkgIgZav8c
3bHGwIxdRvfYysej0Dvr3lz/MXR0i2Z1P6eJtRLF+hMSzGv8f2gtpZHJg74wrfj5+L5tk63asWS7
3HZ52hCjwp+TvthdNi93qIn8AFtvXv18mI2Sym6r4hbzpnWfN2F76wyK9/MBkGWYmqXzt58v0wq7
2XULpr7Lky539H0y+Vkeh1gueKHLbVpXToRdJ8XhsjlUobUtkxo1hEo2jhuZzw5LuuvRRQRw2Wzn
OQ4g1aj7y6adVeeOdtcdZqrwEYf6tu1687meIwxs7oM2pcaJ1gUI/kj9jgxL3aWyZklzue3yT5KU
7RHPFbZlHqsuldiGi6wP3VB+RQuM9dwNdV9TnfRhnEvzztDfemoLGGeIqziAMcPyut5ZySp7UI1E
9VW6Q8Hlth93hPVXMeva9WULlKJ555Zvl4dfbklMTT0waf3z66R5paKK6JRA2sOAkbRrv0Z4qH68
BosL5NrN8hXzi+NJl850SutfWwegBN7r48+tMPyxdRmrJigXP+8b/rL1x/Mug9wfj7w8j57T+KiP
9KrXAfCPR/54v/W+FbjzD89zpwj1YzQeonHOTjgbs5OZhQ99MQ97cCzZ6eftl79+3NZMNMxGlA08
/OfNpWSk31y222X4lkcI88lnOIWFWZ0uf13+aZsZpoqe9wSI/X5HqKnJ9Kdtw072lRoVV+lIDuWP
l/n5CkOrzIGWruy+9fUv/1xei0nBsPn0y3/9+7+/Tf87+qjuqnyOqvIX3Ip3FTyt9tdPlvbpl/rH
zYf3Xz/ZqBtdyzUcXagqJlJTs7j/2+tDUkY8WvtfpdrFYTrV7jc11U3rZQon/Arr0mvwZdOpZxNd
93nGgMbfl8UadTF3utWtDKc40ouv4TpljtdpdLFOqLGZPbmU/q6yy1y71IeBCwzy2stDLv84ReN4
pUTv22yUZHSZqBASkG+jNDNu5GKKH/8Ui3ZjMLRe0RtmX0NLMm5Q5dc7RYv6zc/HXe6g50aAZpWA
TK4TiqJmuW9KZzyZZTGdLn+JP/5aHwE5pWQah+40ZmlyCnXt0CV9dV8nSGlDY/7TlluqBzN25+1/
3vOm+/c9bxvCsgzHNYVj68Jx/rrnE3NGxxcl9rskxvVk6UV1M/ZqfkO6xfo37u2W/sZ6SxOYM8lk
yDYm0CHrP7/dnEoXbGDThieF5qZfGKoJ8GZq793EliAUuG0KLRM5qTrEuPp+3657+a3JZU/6TPy5
Qa5/m9AN/6zqn/Os688C09RDhpb7cqvTd+lJC7EYXjZzjabKJBTg+etzTLwHQZS3EvN+b35Ga5F7
i13m15d7yyr70+tP9Z9eXxHqYewlRstQI/U0DDtgHe1wovr8n3e0K/7HjrY0lePcNhwNy5dh/HVH
907pMGGNyg8qIiO8GPbfZQ9HhctONUFZYOyDlnfZxz/vHiuwqG1ZXv14XNz2OIXhiF7FxiKPlHXw
w2YccIU194RmrjcOzqofvvwZhsb6p63/9qjatD6GhnlXE9XuAWaVCAanW167bjO31MMXAmK2aqH3
h74wnCcz1O4u9xescqiY6zVOztC6keCNvXZwltewzZ4masxPjAF/e8Ec+cGD6gqEht6Uwy1dzOlu
sO342I/16bIFJHC+++324Y6cZwh8Q12Gm0FAfkTmIvzQ+PkQntoZ5Y+n6ooh/YX5yb5KUXnEoENA
2CfTgxo2T/OkaQS8DdSSnG79LpHyxbaDuTfVryr0/z1iIevHpjUnNyUe1kfhEBKUVGZBYCrP/qdX
XZ8uBSyEy6HxX38Z/trLcPitqmeZRHH3t81/7z6qm9fio/3v9Vl/POrff93kSb+9qP/avf5lIyi7
pJvv+w85P3y0fd79Pvquj/x/vfOXj8urPM31x6+fXsFeUR0lUzX51n367a51tNZcx1D/dPCv7/Db
3etX+PXT6TUpP/7hGR+vbffrJ8Wy/uUKy6Qgy1DuCNgYn34ZPy532dq/VEfl/KDDrCNtFlwnSqhl
8a+fDPtfhskI5diuqjtCVzm/Wgw2613iXzhZbFO1Vc1VDd21P/3+7X+79vzY2/98Lbpca35ei0zD
sW1XqLyQ6wikB9bfTtTOTlWlm5Rl31MHwFrPUpV+nq8SyPBNu5Iv/ZNygGCL7+CAkuBPO+ofLoTa
Xy+E65s7mmWajua6fBtT+9ubVxSfG0t1lz15uht6O0t3nY8sGbYWanW4Yw1xFR9AjP4/39b82+Bk
gMaQNOb38ktP0kxx2yu7oIf2Df2hvTZrWEX/l7dcryt/3ct//aJ/u+JnlitDuI/LvhNev9yjvUug
1oYbkjq69PN//nqGLf7H2zmahvPS1nXGYI2G3F+/ICvIGmcT+VnYUsKr2LJ3DC63E8pgjL5Oc0ra
LA5EtboPXCzMs8jIYyrGjLHThD2oZye7KJcgBWC55cglXGYmDnYEmoykpSAzx0FZLloVKqGtPoc2
3LsKB8d2ZtXSp8b70LgbPKh0yUe73JOpIXwpig5vC3sY3lMQpyOr30b3i3Q8GZYGJm5pU99EKOxb
jbMd+M9v1UPcVeoB7MpDH61+dTwP0zRHARMRXGRWcRMixbwKK+mXhsRZieVLSaazcOisK7P9iAE7
fDz1iT7hh0z2I3xRar4qKkWAS4QzaXtLviKb4sgTr/GMO6Mq57OpWgh9+87D9XbVWhQyNdGeiHn2
dNO8KuP+MOrdN1G5N3q4IBsuxYdZ9GSENi9CH84jGQJt254UpFOzjtLX7tizC8s8r7VCfADSg7eJ
caSdIm8hgya33vqkrT10NxNQUESawFrPqGXQYNfyRY0o28cIbcpE2UKqQv1FwwiNOHhUUe2b7BsJ
JR9iFXeOgl9CBw1o6byUjuQJHkrhaeVyX2nVrh7RJ0uoeQG7ba8085dSwc+QFSBdF8unYqkVNEvK
RJs2mIACw6hecGihecsCu58/smU6x5bwzQhTgpzO8M1iLydkbyitiYr28iFEcY7q97JoXwlYyf3Z
ccAPpTgNMbiBOi0Ce6xfVp+DYltbvXSMrbCGs1kXH+pYkfpBmWd9nUJMZ3U2b+fqzmogAGW4DrCT
emRaOb7TVdgk4ofIZLiq5eSDVOAhVRUYiF0XcjeJIwFR1it0Ggpryja5wJVStOw1p0aEaqnfW53v
eJgcbK1FZXzgy9B3QHA8AyMVOYR32OwxkaTJd1hSvEiLlyVWwMSB7vQKsaBEz+WXVKyd8Kp9dyua
l0psI9vPsqsi49HKIj7UnDi9POKY0xfLw0YCfRVhfePwQRqDLv9SLvhZB+aTrAROOYiZxkJlHjd8
Zrst711NPhgLh0muaUdYQZE3KG4esGKiV6rEJHSoQalrBgBajp8mIw2YogQWadVPQihwcYa0cJ55
wtDsLj+06zDoNOGr4zp3vFYEqJ4xPmRnjDqVW6ijvHvnI804RbV+P9ug19bDt4RFhxi4+qalFuwK
J7+P5jTdDBFhuJ1BNJ8Mc+Y9fDui+dA5L1lLQ3WBJWhlh/W4mebyKSuAVBAe6Im8e0E5ipldGYKq
glBj2C71eFfONBGoAUxwYahufOTKamCL1f2A2pfTF4GanR56dRnxueJ2zuRdUk5k1/ftCR/oWSlB
E6c9u+9y5KnAcBh3oVFF9QsFYI6EBAtEmlKMkGHEFJ/TpLLR3dk7lbAeF+zuype1Abzp6X4wq02v
1zSVcV0yceTszGCYSkX9oN7O2ji9gVEF0WAlTq3/0EKmtghvqDekRA43ngebfdya8gUuiPRtt7+X
M3Sn1J13ThlBg1Jictw+h4PUA7SWSKU74MT43JEM0tvSonzxw558EQ4nyLqQm3UGs6hLfLtOzrn4
LBsd97tTY6YuKBJVxN5YnJAxIu65mlFx1njhKNsGZHBsl5Ih//J7Zqo3EyPuzUV36ilsbfoc2XgR
8qXcBrsub5JGxkfXMlANM78IGV4Vrku/1MMHp2ZXoPE6G4v+IfORsdgF0yKshxg/jMUH6yZuLF2E
q0ZyLwdcVbI8K3omtzKZk42Lnnl9/rR0W9Ounl19PEO+Pku3aH0lvFUtDmeW70g+0unMhHYb2clj
j0OHQZWDcTQ+ED+hWx/XMUYWLzIxz9g5hqhmAS/FR5XOZ301sTCWgawX96OR32tqgRS0+e4SXIed
EBvneh4b/KLLxO6CUr81hqrfqE4xe2ZTRF5ozztDKYipaU+9yq4oaAR6fXpkgTDCE+ZAmRTGIEDa
7FYM+WaW1pQryCZOuP6QTzSdZK5w1XQjumdS/0hshbEzTZ7y7pYElmbpPs/ZfiLZiaOfr4YZBSiA
Mh9aV76su2RuuMToxoB0krOpyPLZy4bl8gU1Ba1C0+OPWg94s+5eGlzipWvXOxAgLe8JCJvrKNP8
nY1DlisyUFw9plHOD+6GAIbUtri3jZYuRf0Si+iLzFidJbaxs+wlO85cxnu7DTQ3CXfuFBOBpQu6
I/nbolm0t9ZRzQyxz48Y9DeaXJpNvqyawZEi8jh61ThmKEzlvEcXgpy5DgmatNt7mliDV7kEQzkS
+1FsghwpOYViCcdtLO5lyUmhT+OdUcU3PSigpqTuMUKMy9crX9zlJ7Dl98AU+8Cs4keu0df8hCGY
fzKVMj3ynPFcTzapUqZOaTitSg/+yPcuKnfAInU/LtTa10oVMDdfoYuTyo/NOlBQKngKZ+yVk5SF
Z3XzmU6Jl0LJDBhllV1dFxiVEjhpyRxu5/Zajk9LVASqnd0CvsX+ajULrlrni2xswdjhgsw3sc2A
XS7W2HOb9ZLXRW2OxYqX4qL63ppLUBfGXZrqhFd10zHj/6rD7j6H3b7WB/2ZaDPfMYtdPjCtCdO1
u9j115iiOEqBpZWFfoT0ABu+R1ieJNTfR/OrZXMow8PlrSb9ZcTU2YJUKGNos5Vc+gNtlaAaI/d2
kdN9vMQKY6zxOoVA3rM8Qok8ttTSsa1uHMGXigG1bo3cQiDoZk/DgmsEjlPoZXn+RlgHvWxr4VoB
r38Trz2KOZY6FG/q0lUhNtMSGVetzicaxu6AGkiQw0ACfAQUzwrfjDnPPKI1XnDwMNdRZvYG1cIE
Zy46Cm8qRgcRs/6gwNiUbufAnAFR3NbmplSmLa4oZGFjhEFN0ttQyajZs14+6ktzK0arvG4XmoMK
g88w6YQVLGlQG95kDurewZG9tbTar8sEm5otgHW3IU5BDVeTtpjJfnDGb4tdE2ghJDR5mAOD6Xhz
Nzyx1ibmCsQYV4eKg0h1qLc5KGu4ptPnUYKlfWe0G6+tYTpGYtGCbqI3idzyKdXwPCYmJvyGC9CP
D5E0MQAVc2/Mt7qyHHHZvGgrkKJRR6yRgpq6FiMABknf4sB3da9Kom2qqM8KLGQv6eo9VEx1v9Ap
A+tdgyIq442ednJXsQiFQ2c8zSJ5gMle+DbUS1BWRulTXSaDgXhSX6uY/tSUInbT5AAOE8wDxZXk
2puSgH5I0rgOTPswVfZb6BgmCYmFTqvX15bpHZe0DsNcq09Jmh8YgJkUdCE+sA56NO41FVB99VCu
cRVK035rOTWDqn5PCg6IeIi/wWeDbbeQ0JLmKmb5cPFdZrx03bswmGo/M6d3MEvYBwExMdHCP6ov
aGXWIRcqIZ4iwYe/HFEMFAnwXc6XkPqGhaV9IlhLIuVi9IjmozbW1kbvyxJQBd1m9oRYVxIaWuQ5
hwcRJsdJCe9y8z3K+bFbq4KdUJaUsJc8MHqOtHZaAmyqSTA7JEuJJHnLuiEPILmwAkmLDcVfJXBN
SDEsbpnZOLDnwrLDGo6EYmtHLVd6jTKjoqvnBE4bArIM0RC9BRfs3A4A8GtRDFT6IYY4crgrkplh
gEoNcjfA/6WzTfH2sLTqvk+SC/E4ZW+simBbrB27ujGYCxeksIoejVkdcUUnj4DDOPU7UZcsfUy4
IfpnU8cI3GHUgKhO8ISG2izJ6O/EsA4TmC+khGcPtQp/MB3Cp6zq4x1+CIrAEGc3ettU2yFlPOp0
6Ksw9Z1iSEE9iaORZG9xOZZc2w7I7Aqvz3VSCwwDnKb53rNg9ewmd1Ew6h2h61z0DZskMzjuxgKX
zWRqW0Mx2zSgzy4ODxDPzcEyW3CDoIo9Neufc2t4sGu73WhI6rgEgZNxJEeBHnb3EgzWYGtjENvp
Da3q71jXwsCssU5Xc3rGXBhvFX0c6fxmN2aZb/UceFziAF/U9KG5bpla0AVXwDKy2MzSgDmlBU6g
1ZD/9Sw2BIe0BZqdlQJWiaTdRTZBPnIacCU5X7pMw4hnKI9JbT/oNYzKTCnaXS4guRAyuTWApA4R
gB706Exi57rdheneJd/6JMzwMcTiYJoPbVZJ4kWy2C+HqzTFnahWWPugUgAaQ05AHpdvLl0JRmd5
sxcMJ8jFt6M7GEHkQoeMZ7L9pmEnjGfXGbvXKXcfLTF3B2ZWkGEmC1JKGFt+SnSmxxF3ZCJc7IaJ
89od3VvwHazIKRnEPeRaq5UlIGLH2Xaq/mTqxq3iTG+GzGkQajq/b3STju54KEmVD3Nr3BX19OaY
psugyHmmtWoVjCEdv8lpY5+9y+He0b+HO+3bBoXUbixY0QFNx9xPvojRdseJLmKAgXLcW/gXlgKw
qz4v7rra5PB0Cc2YIrkdbVOBqbUeabmh+pqp7kSjB7z3doxZMUrNJRWD0ZI8DvTZiSKuyHc4LApz
/bjBzbZ6JsnwoQKxLx3V9Cyb2gO53w9lFigDYCIltb2uVBccg9l1RSW3I8Fg41rzTictxwYV7q+l
Z6JCtgRi4w8qxdcSS6PUhuxqKPI3G4bemAZZ8k2qy5XBrGZTm81rZSisCybtKtOMq0YNj72OKdKZ
dpjGbWokxT2qgY8MqbfBJdjD1lXTMEUgTeBxvKVeiLG0/KqCWcKVqR3mqr6vEuW1jsC6Ms+GzQOR
aZhh8Qwa1zSmOYgT3YcuHlr/Vquw4Akp3yGlw+KvgRuhSS93dtJsl8xu/GoNFCZ3pjdZyYYdTia9
yt5SEbUbtTRGbzZoIfM2j8TvLvtsmfch2BuHWESrF9oxtB1wNSq2/M8K8qfdYpnxNtSKGx023T7B
gRqHXR4UJdhEpcG5kKCDrvuPoq0fhiJ+tMvwc5lGBEsTAr9x4pJol5xB1VauhWpizIoNeUjM6rnu
TN3PS6vaQvTTqUcRVE/qgosuWWbOcl0vwssjPgF79zhJcd8mxklYEpk09P5dWmMdzcV0MAw+TU66
pIGVkQr9sq+i9ERycuKn/GzMasUdTmY+ZTQDYCb8Ai+esSPjyAbmj9Yjb85qSf1kIvAgnNJlm7V4
WaK6uLNag5GZalIw1yzv6C+7fs/EHnIbgyCwjsBqhrtOTJLqEIN4r1qf4VV1q63bK2QvPdQV1rVw
1ENyhyVs2KNVnzZF2n+34hXYsLNhZK5hYKmntxFzJJuQDMA8EOHzdMfiaPDURguv8nDqNph88iIr
91aFv4jq87meE3e7ru8ys5HB3DzrVDCwFsXemmdCuiAeNMRYnhHzDZoahQenYzzn8TFPmf7MBnpM
VX/IIUzZNPV8Y16I0Szmmwz1FQNKrzNZIV/BzvAtm4bfa1rpjW0LqhBcshkT9Yl4DodYTPwXuunT
1BH6ViYxnj5KgvuZ/u921qppr4C6cgVbVV6L5z4lubYZocApOB4NY8HfkuHRSxfoZGqtHAYzfbAj
pTiAsL0XjRDXSLyweDHUZ6p9pYawdqe05ZxLmbHaoQaomcqviFAHNUpk0qqewBEvAD5b+TS2pKrb
se0LsueIUZmvc21Enk+rl9PZPY3FIg/9mB8GXb/NgYVeTwv5ZVEz7uqCq+sKHJBDTMGpuWbAYWG/
XqutnsbdyDItjVk1uS4XbHPFhcwhWI7Mhuo+Ls1ztRS7ojeYa8aM7NPCEl6T/eDplsNMzg7vXGwg
xdiSGq1yItV6fpQ49IlCmW+ncUTShvnB0tEMgJ9FjIs/sIIScGjGy7iYnof1w7salWLM6n4rQbHh
+QNqrJMkJg1KrY35HFaLCPQJfKEl3+tC+ZpnHGdtNuVXS8ZVAfhbABNuSxtEHrSWaYVWAUcm3CTK
ZsMf3QR9j51iv2fs1YBTb9vS/eyYrbIxDfZpmbVtYOIkLxyYbJNxRUPt2jKL+1ihati6XDFHoDxe
l/kplTb2DMkJls3pk4Fmm6EfVW4LvEhVrJUquZ0ha/rGenx1vVhVsQ5Af1LDg5EjJ1eUluXbN4t+
21Vh6p/diPptDtIPJpCfyYil0VdLauMRmnBORPsk5aEiDeuqGyk+lgt+j1nLv5eWNXjZBeRsMi0P
+64LEInCOk9IZaPi+272DUXBnE8GMPOUC+UWr8jWmqZjWQKGxCeX3Rm18lZCbQZf6etq/epKddiM
BDTsuRRpV9GLBfoeUdwOnCj89hb2Y1zF7s5MI8CdA00FG9tKAtUalQzY3GJftRxzfBVmWf14n4jy
qBgsINxFMwFXZu/lxPgOHjPdledqmYLCrmFlmSpxQzhfvGZixpaFzmaC7O8JgJReaxdHogUoz5kc
fw5cQdNuxCbVodna5eD4iSC4gpZvHCwhyRu2LEoUBlSCXAIq1CYaqdLCA1pfWe0AODlzF0wNu1cn
XmREIeTOxX0yvy7wq3ZUUU6Wgrgl1lxGk5w4AJfEpBJ2X7toG+AlKE/stQgI+WlTjc3tqDug2Ucw
3MVYncfOIBCGvi1GbK4SyHaZW0M6k5p1OyoUoNHw5HAYybV5Ut5N9JbLQrZekS9wOWKIB3Oy7WqB
vVIxtuYQb5u6JuykeW3Mw4y8ixopS/LWDN+gdm4Jn7xhckUeggwWFyIEUAPcUas6cRLXVt5uyBVe
AMhopHBQxm5axIGc7yPfwqnkayZBWKUYGlDToLJog0oO765OSTnR8hsrA/uWRUzc03YOqofJOgpr
VijxT1h+0Y37pc01r5PhtrbaI/B1+JK99qTUKiN8G/nDusiIFej5ZnwflfHBlMSqYE+umEuL55DI
aqNpXh2dvNypV+6Zob7WegqOdX5OI+dIn+C+1RjssLrViU3Ooi5fJ6Qm3lhXxNDz1cBlvVIYxKUg
nhbFeBqznIi28aTQc9xkAgJoVIMR4Yh/BVL+aCjlV0NyQ6bIa7ftMdOZCnMtFx+2AgKhjqFRcrHM
FlMJ6E8T9qZ96Ro8OnXiHuGCMZUXxGkroOQ6ufqdBf/Mn8kHeUESzW5BJ0dXk1ViZlDwrBjJ4ft4
DUkSJsnm+EQZF+hcX0mEfjnrKzWE/Gc0acs6ZgRrNcWnwQ0DjWVtTn/IL/CSe6bxQJaR+yjC7oK2
Z51ITk0II3dqiSGQUPY6kzaLlUrLGzqii+Vh5pT03DAcdqoqnc3oAGGp03S8r4Zmb9vTi56GPgvt
25b6UkBGN2xRolxZSILnMPdlWFBrQj+btdVymlv7eTGtL6o1JBhlmTrFMYkbRnkD1W3gGi0FoSis
3NWoZ9JJKCA4HipQFi6HyyIvh6uqAVPg+E+3sZK8QdSablqTYT9RoJgWACtSg7Uf0J7W72y73oRu
9agNwkHkTkVvJlIM4+BcH3QdXpAVdu79WOzU4mMc3LfSEXcK9nSo/WRpDIwW3RrN4jwpcuL9sPVt
cnemlRxhxGNitFCZhu04Jhz1Ip2pKa8L207szVCizOO0ygXBEnZx7xBhRxw8A+QUE9eMAN5ze6Yl
tmY/wUd9kE1PARUzsD+TjrhOWJqGEpE2Dvm1qdy3ZSqRD9t36F6r40jH4d4itUaon4tRS7athHVj
Tslz2jfRlaKt9K1ZwOJX4+uKXt1GldbZbEZjnxt3lAWSHd4XXJfMXVbAX9PU8JCL7AEoZHMDD+5Q
dTnanDZKd4a2S51FOWWVeIrn6b1VGnpDFP2vmezJa4xqnjIVrg8uHLEaq/l+WogFaCsuuhE/hB5a
jFTsM8euXAqA8kma50JJooMwzGivPDfSn9H+HxbpwHGjftWs89TLtTBSeIFUf0ABwNVgsm4ik0s2
uLoboVAABkGmBLkJ2NcJffKxHF+p7SdzzQghkDrmR3S3SdjSG51oI6r8eJeBHsUCZFf84J1ZE/gW
J2+XQ1eBZGncqOD6keKuM9CYst+ofM81g4mQcI9q4dypGnG/RTbcJEuE87XtaAeG/caqhxdjsm+c
QaWgsJ7nrFe+C8nvrqdvMgE3nDf19z6KAyfkZd0WBGJaV+hl5nh3ORoIgXhy189YrdOtBkxC51C6
aKp1RkQdsUmJcqzKVTsD2r7qXM+qafci3NhPSbWqCrmaxWnd+qlYtr3mWF6imToWRPfVBSl1lYRG
UOfODKSVGUBqA4FStX4diFKiqQzqHfkQ3vfGo6CweGVXEN2rPGD4gYOe4wCgOhx7qhO4MLE4NABe
Uaxkya58T1HxX2kIcv2yJM/NtjkHRbEwP+FD6qw39AViTadge2xYPrH2YuaokkY7qd+h52DPiAEl
DvaV1lnvSxu7V6KN1A2qALBydjfdXP7q20HzOVA1GvpTsnVDpOeotAiHZCqQqFwiumgY95CQcO4z
O/Zq4ZTQreqz2WXZQcv2NowBhXM27Qrs9XFLTOo0V1czOmgv0p71JCRHROZX2qBwJseUKXRX1W5r
VUCvH4cILwMUgDRi1cP1EWzgdGc6qk3Bgui3Ts0/coOrzGRJUMZMH4n2y780qdhJ1d2JHLBOBvZm
AWG7DZO7mMrMNlrS91K1aZOS5oHQRvgGxGBzAJOi8/G9uniZSdGjlJ0za7RPBPstS+9uFKvDBeIS
I9YsA6ETSfNcZiHVKBZThFdinCB1KP0y88k5J9Fwm5K1XR1BacIWS5pBdawIJqGuL1Y7c53s7Mr6
NtKAN/Wcc7ZOoDc50baEHvjVrpq7cb2gLeatqKXKBS+NNkAihoA2GHyrZP7ed8N12qHJRBdxN7CO
2JhJ+7Usmx2l//ewTk5Kh2k8Fyqlt3jNR3DpayTRwuowCp+jTlFe7GFrC8Ie0uUJXki/mez2A9LX
5JPO5xjUe+vOhiIkKLUY6cAEmdaqb6Aj33a2+aInxEoTr0NgCyCvNcLmViOMioRsmkjF0B6aOrsp
6kZHpA8TFXjwthI0sLRweFXGEq5gTynWBXxIXetcznV1GBPd05mxekSlCA+PnWSSqF6FMHn4eYYb
O5vTvSmAdzC7Wavg03A0aiMO+pGIJiM86yzP6gFGGvHZT5ohQ58LH8lO5WxgzzcOlSxv6I5fhZYa
UVtL3SuyLU6zhooIsMhrjux9AzZC240cjX7OwbslNWUhxn2Qu0Kh+WmU2VFk83edhojfDzPJ2tSW
dkZWfiljmp2uPlEcosu/jaftEFrjtd642JjwhFtmx+xI13cETXDwLQvuYKvK6dgCSEmVXkVtkqQc
NKt2Alw/wXOsG8vxsVbnyrdMLqFMbFwPeubBwcT+YBtB3DfWrq/cu1Gn0EnOD4twx9qXisi2XTpg
6x61q3opHI+K6/8h7DyW3MaibPsvPUcEvJmCIAmCJslkMt0EkRbee3z9W1C/6KjKUkiDUqjkCBAX
15yz99priP0UUzgPBZVmbqTUuCsNoAb72Aob79cPBau4p0h5KK9RGvzfT2WRASY1aitSH1b1TZU3
p//9q/QP+a1ff7Zq61l5/vUvROJD7MNEQ6zAyYLI7lbtgerzHKnH88/GWRuRBuLfxKDUcPUfH4D3
1HcpIASabEQFcrLBJdbLFgqU2bpYvAErpSRVawxLy5WsTSIQbDfGwZ0V1sLbvT4XNTBfyz9NBoMl
l99zAgKTC/J+aRe1MO/KaSFrDvuExJIz9xB5YomyNtbWhhl1GKp6606UYZhaJonPgRxd8ojucdoR
y1oTBqYxj2WiaiBsIwOMIK36KrGgz6Zw9cGPJUSIArne5RquurgsXxIyrqgkDC9xJgE09vujqIc9
5DMVqzIHLfY1yjGooYtMKc9QiebbWALpo69PiEQXJfssG7e4cwMnKzMOL5nWH6uC1MKoHIG6cdaT
2TJlcb6JLGUPg4jMzii5zzDIbATcDqOMMGMJ8p7RfTE3jzzBrHtqC/+gJ+V1SsAWSnJ71mvCuAZ9
QHPS1HtqUnAo5n7BB/WaJ+Df5EiVqDsF3d9KE4ltC6WCCaFdJUbxTWmRTbqWPlkFwXqRsRk0v+Tx
enXQUSmt7EKCgZ8tb7qKPM9Sxuie0KJTPxgGVuAEU3fQWB5d/F0l0l0eZDyJGBVo2JMslWW03EUy
b/SJVdhCCjZE0IYMQ2kIGWAHFTTtSRFlAI+zVS9lNGvb0Faj+qB1N1Q6hFLP0yaM5HJHATC6C0XL
JXuy5UTqEUf2NeVm8oSggjwCyQOcNMIeR/sRhXSbK7yoK8iXXEsPxly35G5DNkZqo9Yibwm3Y9eE
tL7KhDgoX5cXN+DgJCUQnVAxNmVo3pflQGWipItbTbSm40WG1IdavFdHDcZJrXuTTIJd1AzfcgxZ
s8iINKB3Z8zFd6yg2h6mjy6skBVF6kEztD29N4fCEMVICVYzlaUnZHngbKC0Moi1k0rGNjvotCYC
flav+tkUou4CbZ5jd0DBkjAXWIlz7jT4ZxxdGoxdnuk0sLNsndLd8mr0qLwqvXH0iQfbakZK0YwD
uVu3mbmPKRftwkawvL73rR2Uv9AbNG6D4Z/tAktX9gVR15xBLPmgAxHYwo5VjrFfmptE6SEs+nTY
4/DYwFs/oYeS17Uci2dDwqpOFlfukpxjoHCpTactmuBeog7paJLW31OBJXRN0IR7ZTAdkP3Rygxg
2bYqrfVaaKOHShXUlVBX4kNnVRNYNyO7IdmpV5VRsAEOSQGzaJTvJJ8DlcobttJzv34cOMassjip
ye4kx0XTovIxIGx7NYodaJiKJlI5AjeTTBOC/0BfWKxL4kuHJn4kvJ7oBPK2H6mFIpqTkuDRn+gv
tQvAdcwREaSxZd6YmCjIN6VxQ15VrKRerc9+Yq2jqZCpcCOPAnfGWrf8LzHi8knzC3E9Rs9dqusk
/NBb9y2B1mIlnMNY03aR3gxQWtT+1LYwh4a8VA5QiIkE4dfbamjXpQXYVE4N7dhI7b6ODVfqdPOx
TcxbO6CLzOf3dBwip1uCgEuSh9aZGbzEc4s7Hu4S2YMNybIjuFk9xw9bwBNcN11Gbb3nQQhjITlo
3T7oV0JRg8FKmVpXyTyiN1qL0nSU2ZdQGEmUddJmbxCHD6IoFedYj4ftXJ4GQDTbtEqM88wVC7EO
+i72rLhK7zON6ZgOcEbt1WI+63N0UVy/n9TGPhnIApEaOoJqiVJCzbVFsANNuQghPJGxAyJSRxdg
9ODme7ong296iHYUJ6+7+zaI921dkMvTDHRrtORcR5GLuyH28OwQAzAzyfc9/eRRSQ9+YQ5kAnl+
ZehrCvvs7NhOsQi0r7lYzC5NtmadTfUnjHUKbslJXmbtIC0XuGoHMSTPOB/BWYr85VxLl2RJqdCY
3JlE8r4BZ8fSoJNteC/r2zlAiIUQrEQgIFPlCRVrjYpStwGGsWFPe/KJDHPGWqnrx5jNJocma2Mq
U7eX1EG1c0rA0HuIU8n6fVPX8KB8s9iUZiTvmBBGl+GncWF3Qj9WiFjnzdDjhB0NqHgw0ZCCGDO7
tDTU3E7XOdOP0Mcn9iGw/Dg5xDQW1fjW6FJ1DiZYXQpFMabteQsjYvI4CslB9DjP/XwfUEY4GBXa
llwR/SMe8nCFXQFDkmh5SOJWYOMIYQ9TppKgXiUdyWnTSE2Am5x3adjOZ2OWiKWfj6RPJZDe9M00
dOohjXr2eYZhemoPZaAj+3uxcW8h7S/nMvmOriBCVUV5EmLC0NL6FiJkZmRNd3pJs3zUSF4XZmbc
sCEVvmHWctOA2OsRVGvR1fFB9BuKAjHBGKM13CG0IEmWU4hIgAZrP7GWOkm64uK8HemPTCIhk/Ch
FmalOuyBnShb2bjDT17g5qRh05Vy5glhT+B5SAoz8rKdOfUDfqyiOrAzOwWz3286xhut9WSliGHx
wLFOQm1EWsdojV47qqC06r7Zlmq3ph3bbTiZpJ5mCPUa3seRHNgXQbSQvVMy3k5ddca0wtJQS6rL
GvosyxyDQsVcij9ubdQnSxbEldqk8SavzHTrJyT6WT7iqlYPPFJXWDzL+tIonIB7NgRO1g3UUPNQ
ceZxpBfriwd2NhODsT8YRrsBFVnvx0a/+3Vw5Ju060wXyDmZXQPANOUCFAS9BoI50C+CXsukn2jp
uuN+NqlsHDUDOW6a9zrEA87RlSijDBeC05zJGJNnjheCMmXYd1TKOr5FlRAx3mrI0I33cfwIICn1
kjnf6aKs78ECHKZYa101js9aMVElSSE8KpUKBScaOAu1QSoR/dFJBJrQHySmiELo8mu/fuiXn/mz
hSxNqyeK1WT/OJluKG6tN26gGeIeGZtJ2lYdb1S/ynbKOIn7aPmNXz+T8e46uaUtFfHWd8yjWW/U
S99uyVoi6wClgu5FgJVpXl/ghCF3fwA9vYsc6Zw/m6/9hwW4CJbuE8hxgcLvmm2V+shxQb1UDAR1
PVzM6ei/wTlph0tTbS20hIK9lFVgm6ub0LKll6DflNvYFd10C2Lng1+4K646fxUZPbwnqbCzR/kS
Naf5xYhxR60Q2WnnHDoz5eubcYg285FsZMF9rEmgiCly2/NdBl/qgRah+G7sWKWUlXJN3nVjoxbO
TPzMFlJm4uSf5QPOJ6s6GiUIQ0e/BI9q5jbVe18emRCAGiusI7Qy4WY36ynFeOx0wQY2fAeRkmoi
cXwU7BzL3EZEDEMxiw9+ukUKI99X74Vod26WHk3jQRA+uHXEeRvlRuQ00h5qTMNntUNYQjhq+EYk
4QjqCGjiqvTKbZU8ZFd23Wq+m6S1iFyRueOCh6Tb5Y/xo/CKlIBSEraHNRgNba08qu+pvJdFWxlX
c/jVHpWb5cUMVZdoDdVwA5qJdr+vDujb0sqOX/u3rLeVS+iYZ25uWqkf43Z4KiHcPIcP3SOUBGWF
1PZIpjoZlNOVVQ0J0ZYTJx533e5PqmGXK9Jn6NXmN7FwUJMID7FgE0oHN7hvHb89zXfw+eID9Bni
Y3DX4HRJtRXBxY03XwcX+0uxodkjkJK+KvZwA3k2k0cU36N0pz2Qcqfql448cxS+R9UjQavvvJE+
xFW8GA9EoMgMHGEnMq4r57nz8AbM1IZJADxke/NI4ZiD5EO8S8dlBAScOCY3eKJhR7DQV32sXoTL
6JH2rGyz3bxW9zeEk+vwmHEzT1GzQlBDNfmjYcv7VjvU/k4Ez1DutzWnwuZwR1JM+4od4okJOFN2
RbmWou2gwt9cgcnTT9YuRHzdrIzdlNmisotvJvlynGRHz6DIzKvqdA/VJj9xDkdLMK0E0Qsf00VX
7fBEGlosRD0fZDv2gut4I5v1pG2jnXGr87MW7XRSXAPnSbrIZ3/H3pRM9/wJ51/yVe8zIpHshmIJ
tdVNQHQ0StAX0jKe671PGfCp26iOcE8odo6OzW7dMNygJglP41vq1UfjXG7fxnDVHJRtSV6FXTmm
Mz4lrxhCrsYFjUvxTB4ftehgrSbAtNahuWq/42/snIgnGhy4a+UkKufWlQhctodXpjLlnT7fIqhH
Ab6l+g12RTnhTxdRarr51Xonwat6LW7CipZJuVUf2j0I64rQmPfmVUxgtKysNSltO7FboQK1VoSP
PVc78ypB0P4ATerU2+4uuy6OHqS4cLDd5JoOrvBArShueaSUg8QHdSN/NM/xm0+bam1stctMVOxT
mTrmlXPi/C0RVpC62UG8KhfrEsY7ymD+juxA4cQ3xGE99hJQMe+C6rRbthv5mjaR7oVecac/Dxvj
1T/U+2Cbu+V3swn9VfxeLZ0m28r2Bt0T/nG7VG2YWn7h0qfbd8Z9ekmpdW16wU5v1O2fRWWV3BG7
obFpwmnjElKFGBlp3fAdiEdCkuKOJdE2PtFxks1smqcBaY2yIoa0fsCzULHWMGhk5GA2WWZIHzX2
nsRPKTu+ebt8DOFI4jVaNR+cWMd1O9moE2nGEki7blzpHKI+3saQgPbdIap52AymHLIKS9OifbDN
u/IikutKLAJLVrQXhq2hrRBAI6/T143n39SS2KeVWN8jiBzns3AlmWa6j2/ouQVKwUSZE7Oxlo6T
i/FOdemZgvJ+7z+Ck3ksY6d3xHV7EK7j2TrMd8QdJOwYjtYh0I7+F5kV8UHYcErEh6E8sCJK7N2e
tQfjbLwEV5aEF2OnfAqHJQ3YjjnUUzAAmd+sQrd+rD3EQBFK0ZV4Z60xM6zCF/072CMTJ0iDkucL
CaIqMWcMVXqkrnSCqB1taeRaXhOgU1ghABaBOllr81pnTv0tkgXhxa8ij/Re2kl3VfcWH7Inn6HN
Hhy98mC3K05tyGQKh/8p2ruUqWzy3Yr5UBy2KvBHJ9hl0yb+ttpHEO4QjAaWTJXwixWNXoFIEBJ9
mA5R1zrdS7ZrSpeWEpoKg3G+E460YFFZT46CWIYGiDtfwnxLEnm+Dpx2WIVrA2n2RZlsuNmP1lES
t+UeE6Rm2NV2POhbi9dEuhOek3XrsnWXz9FXcIwLx/wU+53OnHqGiod2gaivbItOmE2Q+pG77Z4e
Z8YtVjd8yRMRKPlq3CPzDdfFKX+xntmjS4dKsA1jRRtQeKPOjxzX/9ROQPDhUKl2TQoXx5T23RLR
6SEwPtY+04IjXPRr0F904mn3qdNsIZ9jANpWx8Du3/Mn+WF6zmijvFP6CT1zn58gizUv4WM5rZsP
XjmJQIK98i7c8+1uSH0IYbsQVHLHFzFXq6hxoockdC3rAoaMoAmZNhqZLQJPiXfaVp7EyNPN9UiK
3EGye1fazog0nlu3Rblr2iURSJ/kmiSwola6uPdFxzj2363o+tS+ZGpB2/yxQTC46m8EyfJN9+uB
w9iduY8U+k3rfLpP90D6CBvn7G9Xh9BV31Xr0t0hTCzGaTVtmg+yKoWVFW26+1hzhWHT3Ah7wb9I
7gsS1Ywvb49BcQKrTPvZBVPfHfQQ6uNKPhjfBWM7sjVSOo/05LVLx3IvXCf2G9EKtONlQCb/nqO5
XAs4Pc7CJkBSg7LWQJlMht6aFzPfErbqLmiq+Y4R1pyzcifBHRdXNKyQP3R7kMUmVqTck+/58wbx
h7gN+vV0P/Z7I9ks2srEZq6ijwRDTck3puZxZoftwk4hLm66emxbh7wrDpJCd2TDVn7V9611bWMX
7772Gmc76cIEhfxJjm4UBfN7ErTucjyV3lCtg2v3lFRbWHO8MbRr7MAxduT3bcoP0ViFLPqP2t2o
4FOB5rlGGaC7QXGqEo/iHNs5VEjRKXgzX+Ujk0T6FV/6V4PanUsG6GtxqHah1+3bF/W+TLcTHWE0
pVelCO0O2xShArMbZg7RyYZrvbbZ1kRRlO0LZTXld7nhYAEMyby7C+YrUemvZYhzw+boF5lszb8C
AArczTferkz9wls2PeNdxIZFzBsqOYSDi+CbEI+NcVfLtuhRJn3I4fvumyvdTv9JIDP1OH8XB/1a
PMfmCvzWQ8D2y8sf8aCuoPaTdJlCviQuDN+TE+uripeVp8Rgu1SkPaBAWaU39nFt/gZCtqA0ehyp
6z1xnZhDMQ+wfHkJuu7ENu/puPnlk9ZfhHN2xSkzEpLMa8apA6noO2LP+YuFrcIYsQ/YStimvxef
0K1cG04dnqDg37H9k+k2CKapK84r7aId0dEDgNr47FHfGfiC16ce+1YMPw4F8/w1qpz6qzs0jsQr
w/KEqg5B/mPOVO35LvsWJ7sQIVM72qbw0o25i47mocQLZrILXhnH8I6dQ/DKO5Pu+8IrscCo21a0
y6s+E5G1Wfy2CQr2dW09+FhjGG2ap4HktUlcXE/UKVTXx8FHehZvhLwqr7R/g1eJCYsdVexgLMn3
iblNH33JmYvPF+G1HF/F4tKnTvVM1TkQdv6GHVS0RaKAkJrtGRFxo1ptzXsiPP2AbX2Lb5+9j2hb
nzwMVtWEbTwHmp1sC8fsYbyR8Nu/WoZTezC3qbJ/gufWHjC00J2UVGc+17T8NtWT6PIY/XsfSdHA
ercP2fjJ5OhsTNkNb7ygBcrxjepll4DQ3w3pJ6aX7tJD8dYTM7ZPH4LTrxA/9kpEc8VfFALu1Xf6
MxxE2bCaa2wy1gHFcmAniMW96Jzfc9nSWXwVL8oDxQw+FncUZ4QXvD4LMRo5+75weLjCPn2ldsdB
If1q/D0CkqXL/hB8Mhtngoeiqj2ZTxh23+Pv2o1p6e3KtfrhH0zMmuCi8TmINtyae7yM1PXKw+AR
IKE5zTr8JCmJ47bYu9BEeI9qL16zRjFeumdKBazX3TOlj7Za1RhbHNkJ7tR74SXbiB8iSR2B3fCq
ngnvwSQ18ZW3bzH1pY/6m1VrqByAXEXjDDuiMiGJffj75imo9zFi3p18EBzDy7C5hU4F0s3ciZvq
xSJLa+QN5cv+RkIvaLbl4QMBpSs5/rjRttalvrQ3xJzkeDkF/keEn7yrKEI30yF8Y1cdfzP7SakD
BzF9nyjwBfZXX6Ky3LBtQp/NKt8+dZdQOaSf2jOj8z5687eZa/lk3zjW3jhJ+As/6S0gurDmx5AC
5tpQkMLb6qtwEN0Ko/yaPEH4maRx7WmdOOGRYTU263jXkIvCEV+6LpPNIhLjDGfspHO5HGJNOgxb
6nnBabpJz88VCTutQ9mHpi2ecxZGMsjRsq/GjXpi4PCQwou8D7+wvxISWNjRd/zQf7AICFeyEV7y
hynbFqwTF3877owrcxQvhfFJ1+2gHCYP6qbxkoBugABz5R8bX8jg6eadCo1TYZe2CnfsiP0vlOMc
19HexsR22Bk7IxXlpB0esVeJ98zyAalUNrVIPDAPxal4Q45uHZb6pkDXZ+3fB1fi1wvbf0q/GMP9
M1voyUOPKV6iO6Yjoo8ELGc27a7mqXnSXponpsfwXtxjJDhXm+GJsyvZKgcCova75CKujeeat61C
UFrAWFsmS+2FvfWtfx1cujFP5Q2BmuBM6Ei9nq30ZnrmwE4eWXMo0UmSXLIRafnR7Hu0PEbTO/mE
AmWZVYIoLHeGB/N5GveWAwD9Yxif4mYjwMoUt4XK2dJG1e8ap4TSP68NDh8OcWQaSzbEFF6g8URw
QvntbzSZ9MoNcZKQ2sXKDbb8wWKr7adTeccsiObQ8iYutt7W95o3bvkGxIOybmgI3vAYh3ZCPSh/
JI+goC7EQklz67Rsn/ESvudsy8L1uBY/K3ObEL3KyVNgIl+EC3bpGsfyrXnGTkHw5ShdhFukrQJo
37xKnbo1EEEPVup7Aq0Z79fPkhG2sZaUS3afGDtGzSuNeB9D02uQ+Dw8JRlmCg0RedN4ZYE57qNf
v54gwsqStmKoAH1vpN5cxzXrOJ4n34liDFPKnD4LqdJsSEXnvnWyoj1Ry/lpYCYejkM6foQDQFDn
odNmWVxu50SMK3IQuZ6w7LE6T7wMw/JDjOxm1dHZwOO9ZA8bzUGVRrZLY/H/fxjN+thB9N8meph6
45DTolTZUKZ1WnnWl/VVNFZ/sISOeC/kXBRh0Sess1LgpPLrB32+pYYQbGkuUMREYFyuQb+wfQjN
J0SWtRsS7bDoHrEgUnhW8Z6i5KBEO82fohY/CMk5oGIxlAGYw0TC+lyfBlX+lBOxsfOYw5xuXnzu
1yN7Q0PL1DlFxZnLFzh/W7i7q2D6Ukr/6Le+zBY26DCPPce63PCqiPiPeRCdKrvolTMiDGeWx/Fi
NF2ynbFaUJmhceaXj2rzNKmoV5efR+ZIAFrUfApx/GCl5bUem/uW2AvmSHVVjOnboJeUUKenqRSU
bauSDQ4AX5qMczIFbikQuMLB0+r9e/ICr4S/z7YhEz2tT5xYasWVU//i09yBZW0+lkvuexKgBvLH
+TbMMsHCpJ1WBfhD9H+fcFNDmwRupxbHD1PWBM/yQxx9oesr9aGBPr7rcFkxz6Tpjrx3Jq3RHcQp
PNUCphPMGNPWr7ptLwbRKlKXLmZjHM3UGvd9zibT6ikGkqZGGwjQnWXJHxNF47UpE/IcIc5wAsnH
P/o0d9q3OiB8FHzeuqRLN1rKdqETOw8D+ykmGO4gSObqf/6IcJNAAP0b6GIiXjK0BeNmSXzoD6AL
ycNy3gtm7Q4qfIjCAlPQs17IfrRrstYmYnVbg4UtFXhrZT3d/vzx/+W7LJ9uSYpo6nSI1B98F/JN
xlYrjNolzOnbH1VHbAJKBzFVDGERKPm1TrVLxCv958+V/o310giflxFTKYZlajS3VHm5sH+Q68RG
L0d5lGo6LZkPI/FuqPVtZAznSccLP4uo6bP6iA2PlDv0nLSTOdkWyk61Bu8vl7Lc47+QOr8uBYib
qloWV/TjCUiJJk7IQ2vXF8EixJUAFkIglpLILuGOfOeS/uQChGH4Ejzh9zcNduLKYifcB9NfhoPx
m2uRJbSoiqlqsvXzWrTIl2ShiOiVVzmGqpgFfsEKpFP5FuJF8wVT/cuTUH43AGUsHgYWE1FX9R9P
IqFjN5elULt6TrnPGLKboWjoJNlpdXOLeJOv35Da17L0AcbkWzJh1Wpka48cAJdJ6ikpYdLEINki
Vlo7kdnrqxp/yQf7PbU4rur60UQDUk4oU9uMx1tCwERaSVmX7JGogunfXv78UH/3TGVFMbDImgv1
6se4ngK1ZFUKGtfMWAh18DC2Xg1/eXl+DdKfI0eReXc0Ef6WYcj/HsQEfLRTaxEs1NfaA2yaS58Z
+8Gg+N3yxpSUYI0hv5DOA47B4ieDuRtj7Yj/Y8S+TkJkyIiCB30eDr5qHnj229JUv6x2YZYQh1vV
x3kCoFFC6CZp/Sx24Tek3nrz5y9L/g89izdAkXVNFi1TsiR1GSL/eBktTR2lQFY4DlhsTQOjgFag
o3Gi1TJlPNO5jjI3M5TdCO1JXMrKJjzsdOFkI3BMIIzo41dAToqZ1LdmYS4oAbSCeQjOxHfVf3lH
fjt3KCqNu4U5Juu/fv8fl6sQ5lgYEZfLyFp1ElQbDFcrwKUJUqb+ltBSXzz9r6O2jxVqlwECOGoy
dmqK7d+u5Xdvj8LELaoo6hGG/hgCUOFFSTCn2k00uidGlZAXD21kCqkJVXK1DTTep5ZkQgDy4moI
s88/P7vfvr6KpcmqCOdNZyD+eHb4Tf53DI4IipxaIjwi6SNEotPNhFFuy0phN8ubhy+L0IaFEqP0
8jU2qSstOJkRmxw29vHLX4AoM2L/VRtLX62RUHANjmVawu5JOWVbLfb+6aEP/Xc4EXtslBRM495b
KEvtgqH68439dmFULFM3WI1l1fzPvIQGlQEk1m5T7LWOEruu4ApEtbYZQc20MVriWbJ2KYXzGPLL
nz/9d+siI2whnokA95Qfa4I6+mqnZqwJ08LpEShNDDPd1H6It1Jg3GICUqZ6aP9yz7+btVQRYpIK
3weS3Q+cXDJ2eT+lA/F8I88Swc2rbhavf76zv33GjzuLtFbGJ8qAReR3nPV6q5rZXybf345JXgaJ
x8eoNP4zJq0YVovc8lJU0kYZaAFMzCLWyADTivwy/sIEqdFaq7ojfpkLpiaa8eiH0/SQ+tU+qvtj
L+IPNWWJkDhCfFWDikE4ha9EM27aBgVwrzCSO2G6hSVr87QAowLjvoz89wU4ZvqoNP78xUnLq/zv
2R7MrmYqJnOPhWT/x5qiamWnCMCCXEJdaF6xjNtqmq1lRFCrOOM1M5r0hrublgO4m0Co6JqUbH1L
AiX+fCn/hs8umyeuxDAtNquaLBk/J51KN0RzKpUKSu63ENBsD2Xq10Yr0cedLmPdknYJsCJU9n/+
3P/uTlBNmgjrDB3msPnrG/rHxGsFUjvXSVq58xw6hsw72fBlr4qyx4/GpEvm3F/m12XE//jOuT9T
MzDOa4r6c3dsNVE0T5OJO0wllSVGmc1W9rms48c/39lvP0eVRYkHzGyuLnf+jzvTOcMpVm0UhK4A
U/PlrTBgZqj8v+w1TeV39/OPz/mx2RKUlBRggDouSIpWsIiUxdm2bnRbGJEFSIVKX/E+jYpd0cQj
83b5osY7o4ofuH1qDX3XbwRr0Vwp2VpBjyUpobiJ2QnZc5hxxflk8nuQDwYUbJUK4KYLqBmp1oj9
vhRz6MTIW0ZNRNEL3aezTEQVfnANMnxgss8xP1Z2WtUEm7nfEGuQHQaiA2ypN4qVFagI4It2HRbz
Bz5zYTdwoMQzSRiIRi+/7D7ITUBekIQBB2L8YgBF3siI5XhKqy0YW/Rq5otkoJQA+1hibhpapyDa
zJQe8DF6ZhC+DJkuIlyFrqONKoz88FuEieckPh1sQzOpYc6Ssak17ZlEy3g+c2iutj4V1mIhUfc6
dps4QTxgjuFjNM8PQXT355Ei/WZhYkNpaAtzG2WY9nO3lKazQKx0RyZdBhBADodrn+bkXspXs7be
qUb0NiEiF+w8T1YWnxsrVIE0DVj9D0WkeRMRL5jXnzWpWktheZuF9FWCyM5K3dZ2kcrbeQop7FQ6
GVzBY93rOQ/X71aYErejL37WDf5qI7lga6NLpYaPRU/rVAAIqljv6TBctdY6zW13lRNKrr2/UeOc
hkhmneoqXKvYCFuVvxCn0UoZOycc8HLGhIeqB7wkF7ntr1jmgvoznvKdokifUyBtfcE4wYMhKbyW
37pc2pYjrceIr52IMVsl3IxS05ogXsQVeBZWy3XK6pA4jdFdQ136/PX3evLqiuay5KY1PYQKGTlf
m1reqPiuRluwq8W3Ju5df2ROk9RnRc53+Cy8NMqPcygToaTeBQlsiLC+CXNxxO0CcycMb+GQvNSk
ERzaECYP+cP3bd4Q+2B8WppONd+snwrsiOekt/Bu5WesccU9Z1DGlI/h6i8j5DcLhQwJWaL4pKHK
NH5MJn4GtVSuJ9TRYMiKoJ68FnLpSreoQ2a1toky6zNCwI4ko0bOIvLYk2akCeorf8Nn/5fKayqK
bKjgJixYHtbPIwpVlr4fyqxwwYEgT/cS0tAXo1q2NtHLEWvVewjvxZVQDm+j0X5IhXhtapQ1YWiq
66Iv6SaaJMMO7fiXRUz676lD4YQm6rosmVAxf87tdTD1RIfquRtgGaDeVZpIZWm8IC4P9v5Yv/jZ
DJ3QkFO3MeBshcKw6zrR/8uitsCRf64x8G0Xhrup8d/Ps2I7JebgTx14WfMGESDb4v/LhPUvbgim
DnuMx2mfp4gTlWJXLzSNdvGcq2Qa1RGJmKaof2jZPsVOQFl+PMP7m4+FLyB/wlgiExwrWyhn/bp1
Zl04K33KvUStDHEOtpZazBu/020sG+lfFs/fzVScjxSQDBq1DVn+cTZokrZMEzxVEFq7UytbtN7r
NxhUdp/WD9UAfbwjFKFSZmAxxduf34L/7qDVZTWVDJDQhqVpP/aZSV/ibpJi7Cgm7Sb8Ss44TQ9U
6zaRXh0GObufBcRDf/7Q34wpdu3grg2DjZEi6j/uuGyKogv6LnWLBMknWsIyad5mvQP6Ed9pPjrp
HI/c+JbF5GQm+uefP/7XFvDf2xVVVLhtWQKErms/N2ZBlJa5mlapO2utSm+xZ3ToMtI7El1m9S5O
9UuPOYD2tkZPWgBtMVCdqHrVHkVypjrloVt+24ySOzIdyXMaTSomxds03SvdEYyfFxdY9I36b09r
eRr/uXAOHWzaNY3LX6a0f+x/Ko26td5lXDim+1DBDTybnzEmfBCUfzkd/G5gKBT9wPrL7IS0Hx8V
IhX2zdZK3IQELuKH13lgbDOtOxrovLGMcaIkWPzPD+a/G2aeC8R0Bcj5Mtn83HapJWBNwUxQAvHP
W+VbMUkPIBkcsZRuv77yxM/Wqmz8ZTz+d1upihzJlV+bdT74x0ugNRQxWt9IXKHrvCntXVVN7iJd
PPz59qTffaeaSLmLMAq26D/LuGy7xiji33aDXLvoPWf4gheNghtLZfFSCcohUeVNLGobE7aA2jDL
1gpOq27aRYgCgVRpcOBm40nw/zayfjMJ8R1IIvt3UxaJP/rxSo6CPOZEQSdopZX9HIVX8nuZA/wD
ZP59179IfozIJ4YRJf1tqGnLSvtzWC9Tn6EBCWOl+fHZLCCtBeUocS0NuISK0Y8KCKwF0SiY14th
18J0szFogmuARJIrAau0iao4C+5CTPA20XrzCvjg8Rfw1pQwApq81IqE93jMEog1rAQEAPPaUzCT
5NrBGYcopCQX0W/y+1TFRD4uBJlf0LG2VDHQ4ybBJ5YujraHXywDoTLX2gC86NcfB4hnwU4C+oSJ
nFIrOLhheG0bzat7kAxzIS6m+GATmv+PuzPpbuPosu1f8fI8XZF95lvlb4CeAAl2EElpkosSyezb
yP7Xvx20XSVRLPF9681qYJkgiES2ETfuPXcfEwcsNAKKv0BeD+XbCNxPK/sdIC5/aej1I4DnTaWW
AR/ccOoh/enEericm0zePobzP44XcwLDNbIY6KZB+xIk6OUie+1M+7xBjVYDRAnsbo/fs7WgaeqJ
7py1WcmrX+/Euw8XlgOUL3wD/v+bgSS3aoKHsMx29HQiqeKwRaqfPLf9YNH2Tr6RO9jHXsdmUHfI
9f14sHS7mUVVF9luMCk6oU30cJFXmFRZ93tCqBPMA/TgXJvWtK+jzjhvgv588OaPduTnSEVl6HXK
RB7JT87+jzuCfyBtxKBZd7qEe4ElF8KYZivxfc6nB1u1ckqZfW1q+6ga4XPv679/wjkLFhO65Qnx
NiPHY+D0acRoNqXBkzrfDfqyvAk+GKyNnxfJJMEYGakzkL433j61o0wLfS4ZMZyUEoMP53+RVRnq
LHynJx3KA2NWYra7uMc3ami5yyHPL3o0JkYDRTyl4YGVw272CXlV+S62/PscZo4RYDYwIg+UOgKn
j4fh90Yb3BksnbLDO2kZz2k8EH59irKz22tDu9eq6pFTuSwM43wSH476754nw4R1B/bC+6lyk3GS
XIfs124aLzW9A4mcVo8daVOQkB7Kmiz+2mVfLcAvgwauaiAidep9XCCA+fWN4aon4O1wwIWiyGvp
JuYkb+Y5vzMAPIV1uqPJmC4dQP8e4AcIlDXUyhjtF01SZSuvIqIJQoJr35Nb4X12PeuUo60pn8eQ
1pU473eScClhggQ1HWHlwD+9r6NsH+0L2w8uptY4eSPJjIqbQZjVo9Wmd77Z3uZV+eiP4rwCVL+Q
KCet5nODXXQdaqhriZdIVZOC9E+zXt+Y0JpwOFbg4ee4pNgeeTj6lIZzTo/xTW+CgKnc5hB1JngL
saHCvwpcF+Cpc1/ELHO57QWK01GAtTTOI26HRWrHsHa+vP6Mn/n69SxXNRmVqPyK7+cH0bX17rV3
ybAy/tHb9za0bwKpUgo5M1vd7AtgS17a7weKnCv1QDTDgD4omna2jnnXmHx1ONOJr5+SpnhMwuZb
F8mzWVgnDaMnWoYYsOumxh5UXs1WMxCW+su0ib4lX3Uf5EgXIUpwpis6vHYlLLJUcabczEEZrTlP
PTeXV9kSC1B0j2osNl3eEhDwwUtVdOv0dBKU4U0rqWe52gfTwHsBhi4slpE0ePs/W3FlbjcmMQCR
ndbqC30sbsIx2ItkrYf1JzwjH0WFVifIrv1y+uAqGO9MQcqcSgXNFGtZaf84IBs6T7VF+/ZuDvQn
cG0PwP7vXD1a135xm1RfOt3cmbvp2VGNZTbCnehBlO55GZiPXt/eFjVAPa+i6lepTNVWjggojKDY
kO+hpcpvb6MmO/v1s/re6EpOS3cEuys4aW+e1R7a6tiEZbkbEhRtbnFWd+R3cP1r0uJsrtK9GNyN
GdGhhUpzKtg5dCSLQXS3WYs6wo1onYkuM3f+lozWQ+6JpxkWXOJ90vPpMZXigzXVu5cXC09f1WJY
072dfS3NT+LGk+WOdrpj7QwNoqG7sK0OQsTXuDYui2xcT0m4nTz7Q1+hdwJrvltlng3dVh5kby6w
4w6ttGruLcxTlgZ3sz5a5zw1mCWvbC25pbN+H83iqcrEE3nqDcS2bTEER9vobmnNX6Qttrwd8GlT
FBe/vpLvLXbZOZYzJjEYK7c3VzIPGgvgPFdybssHcGObabYfEpvhMozcBevTc1GQW8JP7+iE/t4a
w7sP9uCddRVXBjMyz2GB5b0NAyvXitu8ILtUT/2tuj6D4+9CCcS8fbD8/laI9K7MnfMx9Y4x/WTo
PMrEfEjk/NS64bVWWA8FkH3NomvW1T94Ot+ZjnUTVY1vWsxJP1Xne/iWxUweGiV0x7q6fLbt+pRJ
bqA4rK+9rvioGPzezWJis2XYuoG65e0qkzsjKA05FzuyA5smRA0Pz2QBeXVVOdFtEk38cvzgcVbX
+M3MS71e2KayxrMMX41Q3y3cq3kYGxGQvKJj+X5GxzjSG+62FzhLfpT4dt+72t9/15v7zdeSNLEs
lSjz4WPJOKDBVIfUxQpHjx/rsQTA5iFrtMxtJOrjXOHeXbbewZt8HlpnRcv6SRF9c8vdhNTzmmo6
E6V1D6g+p5KPOwm4pWzeVnoXg+ERZ1KrTrTERiD0zZZkLRSJg3uouub0Sj5GoplTfoTNVz1bhb6b
TOJCuwe7ksxnMtLP6sJdF2V/OcVPoeGufVmgpHP3Hj3YpFyMsdy15bQVtX+omv7o50BftGnbzPKo
DfUpBeDTabSa0gCa9Rd5P52ZHV1qdfeSJO2pl+xlWBzHAoJJHsy3dkalxPCxNCpp0l7GLgibbJwX
1VfvLEpZnpWWD/MlEA9Y2XxOpbNrQJZpkzktAWn746oXmOSYEGk2Nf1or4RLn0PZWKgk6caz9g6a
IDcJ600+opQW+WOFNIvMosQHqz3M4ZTBQi2YR5waJ5+SOxC8wNYyZwMoUhjveYLpBKXUsk3CAeFm
O8CmAxQ1TAkGEV160+UEiaZvAQbJRMYmFHUfWSKsBPsYjW60hSyEZJwM9gIThoegRmed+Oa2wBbI
06prMHr06HDXz15xDep8ZVbEY64Yz2TBVGhDjUvpF+7xDvLTZ5/2IDeWJy/wDrbXPPdxeR02xbUm
W7QUAZoni5b28pv09Hsjo2+xSMu7ZDyDZbhwHXC3FA7uXeBIQUWTN5BibA0jm22lwYXA1KoDHGBG
9qbVztQtMTr1tT+5B8+ZaCJlJ9U4ACR9i751a6ZwD4PofIi7h9INx1XRTdtfD5fvPj+66+oMDiay
lTfRglPLup0cBiRDBqvGYUSOhqupwvEClZA1Oetu9g8c4gfj4HtBCvkPVq+IKdAqvflaO5pgqIQT
XWSUf3ThH4s0J59ffDASvTsd2USYJhVbyoj+m++xEAcBr/eL3TD5u27o6ImCBJ/TrUs2pUROB3Qz
uvYb4yLGFqfWP44U3hvxmVRdh3NMFvbtwtGv8jqvBpuKAj0cWY3itEP/PmjOOb8+IhRg0ectgnC+
YfBfRzGKV5CI56IBkOyRfOww5Gnb5io1sNTynEOQG1SwbGDJAUY0A+TMRa4XPIIS5+6seCrD9qaL
8BQtuP2mHpgCblO93dChUJDNDzEKCWkgzoduNZXOyezAwKUMl92kaoSZtjQaaKXRpDqdxPRoFvOu
mDHcidyl7rvHPBII+Z8MmSLM6WnAx9dr4ZrxTV1dN16Jht2iaUDgQ6quZgkZjP6vMV15iXPHUirN
HaANE/is5LqBtwS5l0jkS6ANCBdUxS5i3DDh6K30MCZR0ycXHkEqXgUJOAWyUDJ325WR9CFZBjCO
OgjhLIi3WH7gQoBAvc2qZxqpAJMK2NxjD5YfYcQQWlgatNapGod6M6H5d6s2BO/g06Gtw6Gg9uj2
zl4KmiixWF90Iz22fXI3pxX0jVyJxOn5jAO+QGEFf/0MvjdfOiZLdB+9G7eqeka/my9jIe28SPsC
+iE1JuNT7mSHaRDbVMeu5v/rq94u0foK3nAJ8nEXuZAUC/jCBTl2MInLodU+OKx3o2SHdRW6FORo
LOd+PC5RG1VZWw3Hle5khJteWKyjsdyouD3Rp896iL0Ynezghj84zPeiHrI0pKQItViHvQmRnQZZ
QZExvIyUfSGg5zktL217dCP/oFdcX17/+sS+/402mXxlbPpTtgE4NeoWOIa7JmloAGtOUGUe9WC6
L7PmuWUOgeq0/vVXvg4db+MspY8l14la2X0r/pllBdUfB4VdMmbR0sLksEfjSLOlj9GoaBZz69xK
2Ex4wQ3Zreed6hSKYzMRIzSDKvWV9Ji31xoTlaTZlT7TvCUijeetPyFtsLUS6gTOI25uH1JEbyS6
Apri5jOncp3l3MzbMKjapevxvA10peE1QG770MPRXfGsHOIYvhTFW7nUg9smozGuhQmX++auzI1P
o19fFVoxLQIysQiaV1EbQRP2tXRl4J9Abnag61h1n9cSaBICQEzCyiWrz2IJx/9z4kGdsIHj/fqs
vnvXcs+alIIoTaNB/fGuHcYAr7TIz3dDXT1n050PbSQN5jPwdUfDWrfdKqHfcf4okfneDQQPiEQm
CV3rp5WB7LUpqgwn30Gofk5mLp8/y8cpax9zpcHApvwa7s/p1wf73uxP5QnFu1D/vEbX3408wm9S
BMmQD1OmkBJczdJHp6Wm/qa094mnX2ZlfVLxya+/970R77vvfbt+TmYr60tb5DQ2j1sv4x5LPHkc
DP2+Kfvjr7/L17lgbx8TUqCIxFiWMiq8SZW3g4ehB6ZMO7NIbsaxH1Z4tW9CsrFGk7XYuFQvNmZu
VJ/m7SQietk9mBnkDXUudBBId2HLnRk+ZSX0I8cZL5PQvIZVOeYBgFMzQ+Sn6U+hQy+WtIDlBfbn
BI3k2jCQ5Y3Y7kkYg1ECOMeeP7UdSJM5vWVshN0LeWoTFWfEtLRF020i6dbGue3+tbnE8RKB7RNt
d/4xLelGqjXWGzr46wUrLxLGJbG+Vpyw2ZC0hJB3DvRt2Nt43LUSNz2MIZFSrQt7+NzP1oAJHMse
vbW3yL2OgRNCch6AX+JpwhTcwphIl6EBQzg1x2sri/Yqbq4b894jIh4l9waWCuswGu+tcMYGqz0l
ZXfE7qFau6l2GFN7PYCfjbXoRZubaW1H7R6P2fZoNxFuUTS/4tD7wRTz3kPjKwNqCg88rW9FnVlW
SXSXFXn1itVVad734ChaYd3blX2g4HvfYlH2wUhvvHfz+mgy6IZwKRW/vZ9YX4b4FjJAOJl7NADe
I7sNjJUulzUk3Fi5Q+mqBCdjf+cECZaGeXAc4yTZhUl+23SUNSuDsm+Oa4eRvBRB9YDeHnOrflZo
ifQAixdeQgdQHWzWOutpAdZtaBC/fi7e6RSw6LFA52Ew3JCrfPNchNqUoanMYB4F+Qb9FB3ugoz3
2OhHK+eo8N+qFjFNfdoEfz3VIsz2fB9h9lSSIQ9pRNT8dtt3jMJtcYurHvotWp22uBbQiQu/HUuP
7K43N4FjAo+vIF62GgYUmVDW0ALf17iPdr8+qHe0RRbRvq2rYMoj/aPumO9GNN+ZvLw1zGw3Gsm6
JqkOSs07tSVWFo0xbnQ/qFZlDjo8N/RTBF+BNXxBe2+IN0hbpNs4ZRkAtdKLvA/GofeEGIi2KR2p
KMH9KTEbjvZcBT2DbeVF512cPWpZfR2VNEbbFo3ILR4nDRxvaY8n4I+X0dhe2JS+Fn3AyrOV7t2w
yaPiuU25UFDqkbnlzxNuBe7AJrrCO2Bag9rH0l4+OKfinREUbQRSAQRuFHbeVjVFEoQOaaMcfXaD
kVJKv183MWwEYo/zMxoRzu44l/HZEO39AfRAmaTzhS9gNwzRk5hq45ICGtXtDGKQGSh/zq5G9aZP
j+HM4zJlX/GHLNZD0V5CR4V7grOiX5HjKByeFjvutVUCVxXfTh62Ceq47cU3DFYAKovS3WWpb+G2
W7CW8sx9aeCQY0bkhVXlC25KtAegBqQvI0HR94prGjzTp3hzL2szQmvoa2tRVyhPNfPGs+P7AhnS
wuwsfTFUxEqe5p2n/jd3YAh2ku4ptMUqsIlmin6HkG1VO18glj6HQbgfQ9hPYWKvQrO8VvNJ737C
BvOLCgrbzLyXTXPSu+7JoNZH3fy+jw2d6j8bNkV7ioj5h6E/86uWAnl0gFrfr8J4eLkIhHn0mQ1C
K0m3ZAtpSW9qLFN89xo7ZJaPEAEZYnuYX1W7mzPFHZ3El6Kcvn1wL7x3KyBIMwWiFRa1b6tqE8WE
TLZmvhuTMgMLaS7A+97koRy3rOc4P7F/3VsaJp5q/KLPJs31D5Ql7wQtNAh66MxtNaO/TfBid13X
uQrQ/JLLN2TVneOCGO79mnODnHTnT/V6po90EcNa/ugpfmf0J1VCTYc0LhHi2+x7QY29G/K42KUd
JpJVkeysEoaZC+h+Zda0V5U0I5179q3NM7DJgwh4qNwFVYnvc9R6W6NIjkFXG2fmpCwAex8IIb5c
wj7ruzG4gJa5wjDpFHsYhxJbbIlqiAmb5q9Z7D++jf8nfC6v/op/5L/+k9ffygrj1TBq37z81/a5
PD7mz/I/1af+66/+9eNLPvT3RleP7eMPL9YFcpjpuntupptn2WXt69fx9eov/1/f/O35dSunqXr+
8/fHJ84cEGG6lb+1v//91tnTn7/j4sBI/h/ff8Hf76oj+PN3fOCK529t/K1752PPj7L983fN1f+g
P4HwmnwQ/TM0Rv3+2/D811vmH9SJiR9M7iemDod7riibNvrzd8v4Q5CoYhmLOQDVPHW7ybJ7fUv8
4aM3of3CZkhnqan//s8O/nAB/vuC/FZ0+VUZF63883fvtZXmh0CVSQFFLI1FuotC621gYRuTQxcZ
QoImE7uoDcIlbpRYTpKBjeYC+ywqGK32kjYMU8j4cJKc23Wh3OzSxKFx28sswi/pLXuvuK9K61Lg
ReT19LCHRRUc+voFi9bz3rPIbaAsiku6w6AkZwL3Be5ffzl1gA192gLJfcAXy0pri3gfGxgnAKkx
f4p9QCYg6I96pF1XymurMt1HOaafmI2vM8SPYK+GC0sD8eZeibUdIKY3mNv02gXPo7OTTY58f9gE
pv6Y6NgiT2W6EuOnwMNZzYgtcqE3yu2iGeyVNhenZo5eosY5OnbytcO7UTrRxdAEOCgWe5akx1Rn
hK/aXOXJHIjvffMwR9UpCsqbPqg/S5xKJjGupWDZlgfunWVGVx1tZL0y1nFsIq8yfiFlhokv7XtL
1zGuHULHxkaZgXPbIg3Z59BtHoAikSncmNjCsiRYJ0NxbP1mLXSLJ9Q69n7ygEXGlu5DY5nOUqzC
4smsk3XTwKURnLZAlnSk8pEkAIaj/HfCFrcPN0tpmpgujBRfCQeZ3ALFHGMelrY5/Imafch6gkOB
alVgaRsayMUi6FSV8M6s0fkSIJAOGj4X94RrGRSrcsgPODwjlw4MiZmGulM0WS+cGU3/vEqsBmZI
BBoiHcMzpwZP3acWKLxs5nIaO7XhBCDv4vVqsxh+sqr7cOI8VBjRruvRw0mGjj6aQTzkB9m1DOu9
rSRhcDdjZ0DsUhX2mQ09ZejpF2H5A49mOHYFnubmXEAiYP4yK4cLP4efUklIGbidt/LL4kWas7/O
kmKH/+8xdrl1+G/betJe4NWtL9vSvW9aryezHn4LMrijSrCWuA2jSnjBrLuQ5LJcnD0Xr36qUa5q
Fa3nLXR3utJ6/ZvRfNPTWLtR+W49A3cVdpVYMZHUPglWO9hbNHpvGteNd0BtmcFQ80v2dbDdsz5w
CRWL5evDEhALL0XUr+dah1ItXiq3x6VzMq/x88SASfinegzv4zk7pjHXF+fZHJlJH8OVNfTwum6L
GCeeIFtZAGJxjeYwq02YQDQBiDBCJfs29gEmBkWP8aZx45MFXoQ3YlB4JjKxRpkPS68mf5r5z/h7
RHF+U+FgrhfTFr/QF0Dv42I21INXp2dZNJL1ouo6TunL6AN2InvmLRqjvLeHXQSbBbc4ngRxrzvl
nnuUbmBdK4C7QP/lFnF7mtnynGsVFqBW6YJ80Eup2OfEfqKWeD3I5mFIWMBqZ3lIY1Sf8YhpPHSI
0bd1lZ8HJrdDbJ5cVanrK4Sh+oxY8Wtah5vUy5eGiiY69kLo4YvV6Ktu2FhzfIpn4vZUv/KiCKWj
y0PT9BUKSTgvaQmawxoB/efBoTVdvFcj3mfl/JWKAOixEV7bUAcPRYPwpOMSuhbw0Aa0mgekmHcK
KIkxq9aaHHXmMJ6aBVrMMBrA6uIu7rvygd4hCIxuzXTfjdtITudKl5k6mAwM1VVRqcUE1SAwGZRx
qzT/qjGQLROII3nFwAJHxIf5vcwMaa+rsBYLmiIWlYhwbMv0m84zlTNz3e1yiUbWqAY4tw0UMJ+l
JSaKALym2D3i7aQEtM2jUfovxoijuCZB41EIw0uZtUBaBcBftIMntXHbhuZVGs1kHUxjbdYckB/d
SclwRFcD/n2DeR4P4D9pGJKrWsJ78ltr0yRxwWSQXtAQBvc39y5CMF4xNSmsHW41C0u7Fm69N1sL
S0/LlUjSF7PMYaJoBX7JkX0cNK4gniZyWYSobfqiQM87eZ9EZ+9KD1anbi/qC4E30KLscKbEbUGu
fLdkeMtJILqsK8KIhrAhaLEwTyHJkgxZ9alHFdfyr6hebbDt1XIuhRYU50YVfEuBS4bQ7KGwJE9d
kd2aA1crtR8GCNuLWTlzlhVmnfVUfa1SsFOFtE89k+/SMQGZWZgeYSkbLlFbYM7FWBJK4xoXvGSF
1fCNm0W3oumexm781DgZJcsWG1DTCa/cFFtn7vLR37X4GiwSCiytAwEWgnguJ9S3bnkZm/EGDQTD
bYGna216I+wsbpdXh7ZZY0dLDR/6XtYA3X0TPys7/mr21eU4tY9uV7xEVr5N5u5zyfJkoevZEwaQ
WACYWKuEWEnklmGv4x7DGMlayfOhTWW4etWJX8O5Drb2aG9rRvsp6M60MFapVuc4D+7FMAi66gQj
MMYlpC2CdQd0juCIeWoWz8Jp77wZCXGUTdezCYN0LurPcTeD/Q2ZjGDwM5SPOmAjh2d57puGySk7
apKK8qsq2U3yR/x370nE7/UZm4qReRLQaCXEM+1htCAE4xfgMdSerAyBc/iIkqBf9tU52aqoLeka
b1j5BXqt/PdoVRgcBhs/dc78jk+7bVtsdElRLY/FqgFnqGUhgxTNoOuu4rIMrnaS5FMWjReaLI+M
6x6z2bobx82sBkhndFDxSWZihPJwkvpDPQaYkuHrFPQcxNDpjMnRgIKHClamH02X65qJdpOjvF28
Toc8PKx+iDgyFX0lMetbTd/2CFKXWqid5ql9GFNcv+H+4FTcMNja1rUgvR3rGCr7HTNlZF5gwqLi
N8IGza5utYFjifwLU5JqT8tMrKJaFOdg9WHuRxjUpi9xZVy4UmoL5EHHaRYPr3cONqk4I/rN0tMm
an+as3ZHDQoPU9zGKpwUGxgLEI4mL5GP38dJvsss6mrh0XfNlBvJKpY2vVasUYIrY8Zqrk1crj+p
mkSvaKtjKd/ExbM36Kg1bafaYOv82Ha2ve4BfkYduA2EFbV7h5VJuSZZdNU56QZ5JAaFWJ45VZ9s
Wt264ZSTd3Wc9tAa49//1FOJ78PQs9KfmoKQae2MPeUpXYJVrPQdEfjnCFE5xB54kTJ/DY6HfdP4
+noos/tMjKuI+jybvLEj9zF07YSmgsoAe9vMeIxiq7n/67WQM9DzPqEjr5pRSZXZJd4IVOVNQYGk
k/tqMuVeL3JMV9xN62EZGHc6hqVW0+1tJdyt4qTbv758/adTb4DvCmW3d6yvg562e1dz5d6p23Lp
TMO87NAzHtLcu7ScidZr6bR7n67MRZPo+JmY8kBjnrfR2o3jDRC5XIyHpHXU80jfitixF1EKwNTC
vxHsXtr529wAeGK1dGcWal8KziO56OyT3YCcr1/fqFNuuTZuNCLvsN3PrR7up24d14gcSF/Cs1UV
jRjKtNc16SEqjlPaijW6JwN9pB6eu9DpKySWQL4DSka5DM+DNjvXSgMT8sh09l7WOXs0wOvIscad
o7XA0YrbwH52xiK4lTNFYCBW30rcPhGjiv58vs4i51jVJv2aGSRQvuWTE32pvBBPlsBG99CDI2yT
jI5N5ZEnBbyqPtD05euPqWsQ4jjZy+urmB4yIn4YT/qc3Ca5M+wTvRlx8+GnjIR9QbseJfnqkJRx
txkN93Oh4YJVc7Mu5855oAUQjy9DN/cDxh97hInKdvO/XiNpN9ZOAV2wnWCBQc8gn/76owVZBL9n
YseA79GaytjrWkBePqPqhk9xvCLMAYo7evOWKtc5NiManiZWtQ9t+DLqlTHELKf80IGX6/XVqvcy
7fD6j1Rv//VyAHYVB8HGKVt3zUIFwF7eDofWb/W1MWB+KVynP+QCrEbkEgSkRTycOwEaOzyKsa5u
wmM+C/uASs8+1DligNefAqtxV1YLkfP1d69/0tFSXsh5rzuJtX79jak+5BQFD29TjctOiguaji+C
IemfK3a2GkXzOW2AS0OhcY5DAO+497v+QN+1czFp2nmCd4ZL0eGWUoR2xFPvUAxAY2pzyA6129Ge
gEHyimpDuH19ac8R4N+IUsJAbFYNwjhlcaLjqjAitO6zcjnpebXJcLyCYWsOX6o53LojHcepjR1F
k46f887NAXv59hqJtwnVGndf4eDn0XG2I9f5oHT2c52QXIADeMFBwOJ4P9UJM18zZvBr3a7NJS3X
wVqtVUkfeyuz8E5dQ1SDvnIV97DprJjZ67v8xt/pg+/TBe9/v0XnB5wk9NbiTfreJxU3QeXpaEQd
P9lzfWxcgkkWe2acPhHsG6/9GE60D/T5A9HQT2UXdejUSKkcKKXl2/Idwb9mxXPR7bKJdaJaMMrO
P40ZnOgQ9PcMnE1gmPJXweJ/a8pKAcy+u6QqJ/ZDyuqfNNdv5ctvuGV2+dcYEdVf2TCV8vrr8//k
rpw/ONHU64DOqNSVUn3/k7ty/6Da4VH9Mk1HgZLIWP6duzK9P3wfgBh3J7oESBW89Xfuirc8NLIo
xAH00GrMW/9G7uon0bmP3FNYpiKQ2CTX1JF/X3aZ9CKlf2UUO80n0V4t8vDFng9dGG4Ey38dxqSw
SGx63irQn21YdrK/7RDji/nJIPskBTxJ7tkwT3AWvBqqnaBZqH7Q0Su08dV3p/mdJ4fC75uKsNpb
nluIZpwesrlvikSl7eCM4oXs7Uh4GnngrfPqSrggIQLrYfJxc+lBB4Putd2dlosbF9B1NR8nr9/V
WvvVYMHewzecc7gQ2DNZWXARYwg/mM7ZRO5mYOkRKwFVwcrq0jWfZQUBacwXEcZ+8xFLQhQFcLyL
6kptbnIwEFS/4y/ShkVvXX5Tf8PCZ0HZDAmXXGDJuRv8YClmjU17m5YqcGWee7QxqF+pP1GbrCud
iNVCwD9s1KYGu9pLWsNE9c1i6//sVE0mSe2T2sHXHa6HTSnolkOwof4mZnMhy8pgcFYBpjiy1Fig
NAuMNJfq55qfcckFwIlkNU83MkwBpolL9TcYAq0b1h0RH+VtC31oiO9Lrf405HcJC9CamaO9tFKy
HIA3aqp0ddOt1actiqYiD744Ejd7tY24LBAI4XsM/rzms7UFDQwCJXs15P6F2pyR0LMpcXeFuMrL
NMY+hr8mZoWszNcOrXgxPJInacc679KWBwshGZ9ICzbAd7zuF19eg/H451DV97GWBhOuU1Fe1BR7
1FskEF//P+5s8VVixmDU3fr1ANiOhW4y0DAMYFvq2NWXq2OwKBDURbpRP6tTGKifeU+W+cIvV0l6
EuzaZBZ3FqA6o4mwIshYd1Ck2ubo8zqotiHTp8PPPeQ/40TEsRIxtwOITmJs/DrX6qX6YwlXi8zM
bkJCIkCO4/+3tBK8mxLg211xUL8PZii3PVzw+QvQh63arkz7DQawy5TNqU0Y/Oy3LjkCejjZK4gJ
y38+6hk4NiTkKAfCY2R6NFsu1Hu12uy6sjgytpYixF/Eensrsn5DuXWp9kB9bMg2jv9ZN7V16gS7
vp42vY+vdkK/f47KB2++JdMPpGef2//cCMOlID/32I/5skEQTLfsyQ+JODOz+pJK7AB1iJqTCdct
uxsqIEMxnheFZ29D6R7k5F7UDUKzsAMilpIbNC66UfkRe50O0WQ7tNhykAs74YtqYDa10GI6pNKE
xMAkhm+FhatlVLCECXlgND26Is+9ljj+pjE2V0N7nQnscx257qAmxKl5ySD2v3zqoz5I3fB/rtas
nsG1PjbP3093f33mn+nO/kNY9C4pYAGht3C+K9XYVHFclnx/zXVqJvpntvP/IBqjjENzBbUcgJXf
z3aWRc8M7da2odiL5r8z2yGP+GkCARUAkkmoJhd27810lyZ9lOgz2K0+LSGC9dV+1vt6g/oIk8ko
2Me5LdeEQvQILCw/rvYapmFDjMxa74dxldduuwjJxy1sdMjLRJPArBnXSh07tglU4MFOumyxEW6E
PaJsw0NfADn0yp78Ym+shtJoDzJvllmKkoBhaaOFXzzaLlet3TpL6TjdIfZ4bkyNdJVeR4/EFt5W
usTq9pSfkUIgU2+h6nNWRSSwtJ9xksXT8ZmE6ry1pFo/c4hL2DTrvpAPNHEfy4rD0smodNkXKjzM
5Fa3Hce6pSLvYFwcuXeTiR9KGkH6NxsNUEuBHy3YonUABweClUBtatPWZdu3ZZIdREgeUOtsnBOC
aD44E8450HArN64vGt3Gws5jfZqPZ14ncGgTbY2UKr1iPPjiBJl+68V4CaQgKpO82efzpC/FdOpK
ClcaebtFG+Hpanog5q0EmPtYq0xVKD7PAoBzQdJlNuzbYTCq9Wil6W0Qup/jipTshdk4FVp0Ga0b
S3+eC3dYJm511DOGMH/Ce2hSrfN4my4aGX/pynUcasYaW86UNZqOEWvctmtnWOdE55s8x6bOaTfc
Qy8pMGd6KUitN0l7+5pJc3Su/UYY7V2OhgBMMusEew4PkeNQxQufbKSIiyJArqpHxnXTG9d22klU
kvC2hg5dVYyeYXOJY/KxQSu5EmH6MhFpZS6aB+XwrZf5RQcTKbecUxAw3bs0YixlMx1YU84bbCyf
9NJGvFlP7iolLlraSX4V8UWOCVA1pm2nLVlOdYZxXTAlTqZ7HvTdhR4oY6+xuO1JEGMbKbxlg4hs
HCASZmmBIjSUZ6kXXhtefl5O+TnTZVPlVxX+G6NGvjMMgnSdJFwU+M1fqL2cTRX5ASDnJdUK06St
Ov1S26xn3LK87dJ87XpFdpdSEqGskbcjxaooWgVUAVe5q+0Qq+OcERfLCteNrsb4I1gHLomeNODI
+45cOpjBpeyIm6BWbfLeKBdaTc2sQ1G3nDIkflq1zkeDSYZaR9/iHZDzjKPLGnfoA62Ng9lHRzIZ
Ud4wnvWkT/8vd+exHDmSrelXmRdAG6QD2IZW1GSk2MBIJgmt4Q4Hnn4+sLptSk213e1dFC0rk4wI
AnD3c86v4pLBvqWdau9U8ADh/C4jTgwssvgZ0T7paMPQMkUrP7MAACc592PQbuvQuotc4zTgQ4C/
lE/LHDzJrh/vRFdeSlPs/ZmQCmMaHo2o2C2S8crqkqvTFFuCUD8texOVsJaK0TsAnAarwBtaoNHw
kE1PEJExWyd9m3Qu2tDkBk1sty3yCBPtDqJ80VCLh0297suMgQGxxrGTo60psYb3W1g5ol+Ob7aa
vFPpsXnrCi+6924d0i5PoWPcglgm0FPY24yUyrOO4oyi/ts0wuyOTfVItLKxsdF6K4bAKznZFLEn
lDZry++6TSSIGnGNsd+OKF/aqdAXZ8ac32ayQb1E/EHiVN22Sht3X9YxBEvs/2dVPAZt6B6Y9q7N
fOpxLWfA5MsBcC8hy0nN4Y7wnbGVuDykyVOdtDNQUPVExDKBd0P5WWSQI4c5rnZTYr376cnAtO00
PkV9dlDEJ2I9t7IMLHGte78lfCGcxls1PdgOMawV5FjHSQR2YuQkRuZ7lqp0U9redbarpzSGI6Tg
2K09GYmzcCv/nGllHeFobVVQxru40RI1FfbvjT2Xu5EP4LRDd06l3TENygheMuZfijyhJJp2zqSv
GcYlK2GRf6C8YO/Ew3CAtf3ga2g2oQWVpI4Czg2/E2eUf/GxkWTflNdu2fjtxWzetHSzrQuaiNI0
YQTV6dlNC2udR9nCI2jzi1csce5TciwCta/z0dvLYNRsOuyjMFMI+6hJMKoiW61Kp/+0ffq4JpoN
CqrWOKdFT3ml7HsDrdK5UimYi4ELVVK05TkpJHlOGW+HA2NGtud8C3sbx6euvnGWEMrAKr0Nl2Iz
xox3kjbML37lfEPWne0BYsLzpNrm4ITipsYfhqC6KdsmnUszMLiEDC+fgugo5lDLl3b+TPzMP339
DzMyfeBB++1TVkmuz7kcUJ8Bfs7M6tTUEnLw2x+RzB+D4eqF9XyKhfNcmyQ8GpIkCAYfu861H7RT
VidIEuprRuj3DsHbTAurZU7oGhOAUQYXrJ7VZ+kBYpInj3w/+66KhSEmClKD5Qzt0AVlmNz7uHLz
7RTON8UySYydqjpaYB+MMbFZNOabVoMLfpVV/1tHJrbDJOOfCsfbj/H/nD66/mP6fen47x/7T+3o
MCrB9wFVBERQzNN/Nyrx/oXnDq7INqrtL/7Nf0g+1r8Qv0G/tz1sW5hu/T+SzzJD4dWYGEDNcReR
+v+kdLTwuftr7WjiCmlBIeYf/+LcAspdlY708BDWeg0sbdzMmMey8xC6mHUdEYqL8qnqFq5FmTwb
nYAMnJblCet9MrCj9nlBJmEGmZuMhuZS9WOzTuli2LAJ6tIBWHxW1Nmu1w25bVL8dEsdnaPUvO1q
0hysaXZOkSeOltnnR1gPzR7181iSvNjjnlqXbsQXCV19IKXAlWG5cWxUpIDA01P7GlnZG0Kv7KF3
bSYfvX9blfN4qbv8atckho8G4GOBxSNITdgQKm4YuwQr5r0smvuA8/CWWO7ngMTkyVP9vtPUCTHI
qmGaVyylje2XLDXR02e6OOqyPlrJMLPBUVsY7mlwQcVbGfX7WJd3iub3WVbuuzFmP1snrPcYEan7
lvzCBvzlOECepmdbzXLKT36O/adpI8286UrSYtnbbzJ4QJvehJCCmh/miq7L3VQT3NS51XO22Hq2
LqWH59Azu0sCEhTufRePL5PsSna2fRDBX7VHXrkR7BTgkbgwp5QidW2elBF/jxvGSD3Acidsmzn0
c91m06oc00uJ1u3EjkFicboXTbcrJYdIm1rh+ovZlano2VtYDAh/G3he3jqzbP6vM0FC2KVVSO5H
xUXcdAoLJwjYpKf09k83pVs1nQpJX3YgQZ0/tCAq/TDIdVCQdJRBJ/Z1ufMbXryI8jPKuR9DKKli
HNhDQ/1YmynXrVQOlaIatiomTaQ0lyhKfmIUvgGLyRCrAGxwFWb83Zf4d/D6+2GYDqbN5SCUJFz3
Gg6IooOeu6tpaG5KcpwGPqfjYKCqOdFnOV+rBDzDm3HsyHy8pCa/exo81NZpdGPNvrgE+OaNGNHu
3MkeN5OHD4VjQVfL8/Fk53praB8OseLyqvIFwstj2HUCn3+Q6jQ/0UXg/qEoiOaRpdHw0KWWc1HY
+G7x+MznFkNa71Qn8xXHmHjVucWeZ1gTSW8z4Vq0jMFpKDM8teYWXjHdAKySfUyg+I7mYqpIDXV9
C6/ahQ/jAzMLMAz03fn3ar6r8Ys/F20KHDIUt44HLuKhKBk1+HIe0gG2Y8ozr8Y3Ib4jLWAsanzz
QLWWm0oovCT+oSWkmkI5gPXGRcrn5LvsM+PkjDPg+BSLI+662ba0632S2fW1JXzPj3ux1ylCP10v
TLcWRlZtdU9UxpBTIyYWcAN32Jx1D3jf4QBqqT0U7wfwDAhudoRu0sXOyS8HjquCOWQiwNk7o9lH
gIohQcNWmudYmNTOPmwFRBgeHtzqlNJrLFTnQ1c2F2MBXhRxbIUDR3EquxT1lNg0dXggcmeDVOcn
chR40mwkaVc8AZbGFz4KjI77qcSxFSS/fwroYvyJqtvyVbGN5FTvAm7pxuzlh6gJIc0CxO6jx7cN
9gjAagiM0BC9znp8LmI6QWSgahUVCX1TGrItLrC9pQg4dJsHUtPrla7wlkEZ+YYgQRC0laGizWGh
xwjue4J5cEYkt9nk9mYdVk3cBbIw+9wD89TGznPWCqujg/sZB3W6i0bucxDOOCBZp9nvyF9Mw+Iy
DfD7Gz/Jd4GvnoqCjErmV/NWda6zKergaoiRRzSw5occJvxofORm/hLP4EmWoY5OqYZV0veAtP4+
buuPoCZmNqq8s22SeZ+kb4ZeFD9JAR+lsY8CedAKk5S3rje26RjvRpU6G9NH22sOUNG8hgXU2fld
PbQM+BI4QszX8A8hoxh3pHPR+eUW1J52Nw5ItMGwk3m4s4JwFu5zz9oElLcbkkrdLQU05NOftkP0
bow/0UpPLeFzcfmMn8XMUHy6hM5CIK23xrGKQmaHqQsbwsdpPbfC26BsY0bmpLy5dROhRIF4UMNP
WsPXh+iexh+Z0RykXDZVTBMSdRM3LRwLw1Qbw6q3/eJ8WhnltIGoJlc9VJMBCvoWmQLbllHhxlLH
t0tkO1neKL9EGnzSo9gXUdtqP1fiR9+Y4tJavb0jBh4ahxOZCHbQ38PM23YlkPUkCusSpeQKSrxS
mWYO7b09EWlQFQaRD81D7rvNna+M9EKMOySxEi6sTQhzOPsPWhKkOvKPlwCqJA7++UPXN/4q41Qx
aqPdu7ERPahhug2djNmPn+a7Kg1+acM5MVpYHKYSvW+l/TnbmXdZBii7ymZSaadtf9P2VQeNjq1p
YHlWtlvxwKXOtg1IcKv1DzMOp10+e8tjcCgTuDQ6i1YlwxmibtmoZVAxBuhv3QkzbCPi+6aWvc4/
GUbCuq/FLQphUEW9hNwm5CxAYMqWl9OletLdqzJh+6p8jlcB7lOr2WyJiu20tfbr9DGcB9jH8kZO
cbenNOMXTpOXvu2SXTksebqmMa6/FuMMC001gw2bJ9rqmgwkj5lUk7szQU86X2V6Xgtt/SjsONyL
Irz1oyUNvLvaPYHGY8hUZ4rL32wuTF6WpxiFeqrhnTI9skT0DqvWXH3xmZ0xQMg6LsiU6x/w2PBW
pZ+ZB0eljwMOqMKRT4DLexfK13oY02Htht7rbAfPHENqUw00n1MwphsJoWgbuGSPDrlSJBUbcAxA
urdBb31yMDOTnG4zORm7TshbhtuHqYe3wYDIBhTrfjjOwIPBbptHYE6oxnbYQqs1s6y3Msq/Yc5h
X0i4+TrKnKQaTnbKdAvG4hp6rb/RnOa+RRCGb9r7yhERYBZhiijvNxEoFp6tRCVnP/rUbLEO1tZu
kMlz6Pa3zgSXeQwnfjEuLl0hGPVcGxPyEfdbYzB0GY0aTkbgeUcd3HXz0N3UlkfvDBsClW7PJkdt
AsGIjWGbhLbcFsTD2hvhdoQJ0uJxFpJAIGIYY42oL8YkuKGSBtMUrbNFZTQeORQ7OOZpfdf1drQq
5il8nILhHYLhk0ApdW8xhux6Jidl9QSYg7TGJtgyt9LxPJI1GErvUnM2l5yNj9XsgLcjMTx0ZuHs
44GM6CxcMYxI7xu3lac4n9lRY3ifXbPBS2F87gInvOSt8yuLqvkpry+T7s0nCYukjxXROXxhmvUy
6Sm7Hf1ePbuahFsOXMzAY9ApQbbQLmasucf7v16nSbPxBK80uA12IQYHfe3aeJR5FntgyoXAfv6I
YNpbTbXJoe1FzxyJ9a0b4ecWq6TdJlCwnk1sYY6566NBy8Bgqnkg0TqyvZuhnX8I7YULw9fY9nK0
HqmVCRcvvWfTm7znKM93ZmX1D7/9VZiQ4juaID5Ts0KN6T7nMedwDwnlUCcQK/uxtfewNaatU0h7
J5NBv1gGy9ciPWnnkVK0TrT77k0J9MqRm2sPBr/Fe9+EtO/arm4qs4lA90SKUY196mjVlT9f8v6U
ziPm4hoh4MiYTMbE/qrFbMA8Bn49bw3u2+rSIrJ7tKx5XLlCvRQFhJrawZ7caSwoOy4ZL/mdL4EZ
jdk4NSO6sCq24kPvCTgG4/BMBM06bPv+KnTqwwE5iiokFEUyCZplE22iKr0WMbEirk3KR2kgDeKI
S3fjWKCRra1vI5iVC9V3X9h0AJGsv4s8KraGw1HCCPQw2Bjv4E0fY8iayXZfY4VC9pnm1DpaYfXC
+FoT4gc41yQHT4p9KbhCFuXCoepseUvD8VDFcldaPodeCD1cctjhUQEaHqht1kh/l6Skx0BBI71D
+c+lrrC4SQkWwz+rJZAx3nVpOJ1a23or2Cg2pYuhHAOZmqxg9yxZN0PFnDGu5mZXYVrFIL61vPU0
z9n3VEJn7GqcA9lYyUtOTSKCGdVPWg6bbJzylanVr+xnL+bygVrER2poQtPsLp7zLLywP2NpnW2G
pUJRRnPB7PK5KsP2rkXl6SXeG8U5Y8aZ9G6hJR7G4xsqP+eB7ebctVBvcnt01iIYqlWIef+Fbkrj
AUfdYzsHZQAiloK+Ek5jmUB7hJLZYjydP5mZvbe96RhQm2AShJFp7AQfnmBtmHSTZa/tTc+ACGEe
sZfjg05RkmubpathmiYknbvfseW/ceK03ysh6g0uf0eGXfOmo4rbeFX25CXW96DhjpR5LrZkZAEV
xCCZKr6pSLrhD8VTVJMh0kUgKzQrqe6fVLWkBEzDr5hzFx5tsMZpjFGxb38P4Pqv80bE21mDE/ZJ
kuMF6v+cGkUXq215xKJk3npufA9ZTm7CYmHvD7kAiKGLMMmBAumEqwvVDjsnO5OXdEb9Nxr+sQ92
RRw7jy21Cccg2aRjQC0bp59NXO9w91L7No0akF4CL5Jfvs8wbyjAGorA1odMuOrg84k3qD/UOsqT
ES5bZa7Wizssdm20t7Xvb8dwBPGV0UseBz6SkO6oZ4ys0nwMzx3qY4i3DRWlQdzSHOxRJBYbSCkW
EcnM8ZqwOYdxcxFWOdyNtfuDrBY8URP71q0RaOZ1fDcVhXHs+wExo1RrIcAbMA8j2Sn0y7txFnd4
OkE1t+pXyoN3+H4kZ9E/hOLg6xr8Z8Zdzyc0GHh/TQnXbUYX67uC8d469iyWvGtcvcoz9iOLa7XA
PWuIl5z4Zckx18HKzVoLmMZik+wLJn1xj3lTk+aotUu5FVZSMlEd/JvZtm/6OWVE2r0JZsxnN5E3
ThucYFtSNtgiua1sOW6pDttjmLI/SJzJj7gL6Q2jpXHtR5TUQWscUKL6yN5vhNHeJJxHR55IAh4T
64bsCmfjW+IoLRhUlTUCmBgNa1SGL5brtBsKrI8qa95mQ+dHNmABy2GcNgnUdc53OAQyU8WqDM1n
r30POnchbuOCVrbtRsyMOA18h46YoOzrnjwlJeUazGzlzpBt4tn8YVdWeNIhDiDeCKs+TzjKmWNz
MuPfc0b5dB/b0oKVUfyo030zCdJqESfvcGuxg0cAMHFwMazeFh0ZpQQMgHEkMDIxkSTdux9WA0YI
Yo67k4YP0LpA6f0Z2/9oTRVmmYgB8SnBmDpVCMRa2A1+0Yf7OUxi6hR05HVv3eRtYT3c9pPe07he
Obk+FWKZVZiHD62D0XFmylXWs7ijWDKiGplT6QBjPUJXtnD/iY8w3SecgOM1KZ3xfjYTa23rb0Vi
mnvs9veWxQStWxxbzPnDtRlepyLFN7o940oS7ilHXtVQEzPtcLA/ZHX001P5AHQYo9YtaCa8PmDX
mN13RR8uM9ltHSBYJEFvrlVaUAq0scGrDWsy4ku3Tp/u5oHSkNZvW5dxuVPyzvPl09DVZ1Ho7ICf
A1wQF3VzaXn3sx5Y7bkbr5M2u6aEpy5AlQ1lJ49OXk7sSe3/nP2FiHlX4RW9juouQcIih91svCcD
Y6k+/mk5vEBInb+v8Jy1xibehs5871cKhbCDJZqie0WzTnMA930X4E63yhhnbbsp3FbaA/RK+A2s
maLJ6aHha8PYxkX2NiObXtsmo5ipzs6VQJFQSmigzNcWAVj0PHnktk5p+e2ri8taBF6GcxtxmO0x
hZMbb8BZnOv81UoEuD7FBRVj0r4Mnal3qPHCLegAPpYPo83Yxqilse4Jl55GnO1gca9iJFPIgWrS
wgZAgY7SpslmnqI2OtOeEUw5sHyBLr+UQObcORhlsWT8qjnUGARCVUzGbd+O1kqUQh37wX3LDEV7
P5q4oNEjVzb8nKA8+sWTYXnfu4msFNOnJa5aYrgFWeKLg96kumStyaWDDiaewiE3Nvmo7FVctNYh
dtvnKYCMDPflPppaju0EyVYN32yTglQWNE43qp4qrHTi97GQ0DX74smVU3G2s+xhEONFqgT37n7h
r9B4b5mSkMKtGboAAk+PpZN+k1h3MVqfbvGROPdwj8+1kMjIamhd0oKfHjU4a5WYcLqNfkrngOQ4
473PwuqCB9uqCyzvN4OX/7XAg+ktbsb/f8bKzWvfv74nsv8Yhv4P2MNvP/lv7EGEC1gQ/Ea2xAH5
d9CD86+FfQIa4Ttf6AOcw/+AD/a/UNQDPgiomCS+OvzTfxTG1r9sZkWhiZ/qv7md/wOW5p9ZKwG6
YpSBuGN4bmCZfzbDC51JGHnDLMXsxtvaBaPqXLxzGwwXg5pzKTD/m1fK372jjd0whtDQVi3nT15K
ReViF6Wt5sBCgxePA2PzYgvyuxR55BHygt/dk79hdv5Vmw+GIxb/abxxgXm4/L9nocaDAbGtyZuD
VezcgjxXw5+uzZy/ina+/o/fitQ9m42VN4QZuqA8v/MZUX5hhTUGKTT0+Wde5J/w/j45P4M8fvvn
d1o+9B9U4TxOpM0tunSegb/ctYFA1p7GsDlgkhduwwDEoEcIsc4hsf2X67cwpP7yXsLC1IB0HNIL
/uzeGzdm6TIIB3vNUakqx7wGLU6x2A5qkwNItCZOPsHR6gaOn6nd+cq/dWLcFugF//m3/qvJA86Q
to3PAtxlQY7pH6+vr8rAGEKIwBiC7Uy8M4WcHjEWu1rGdNWNfuxd/yNK/020+4Mrwh9Y9X/zCMGw
JlIBLFCEJHH98X3Z52vHt2oeISM/ZuZwtH21yurxsR30YyeNdFXFl6yar9iPgZMZ6WvndrtmGlk/
LkeMDsRzJvLnf74af2Nrw+VwCcMJv6x6/rx0BV2cDZ+hOXzhX3HhHfC8WLIdaGzNYPglzRvZcdYN
WVQwYsHVCmH2lNNsNlI9BR4F2Cx3Izq7f/5gf3ub4I+zPQGRsr388XLNlD0TwV0NYTJtd2jg1Gw6
qWCE4ac1uqwIGl+UOz/w6/5vBv/WX61IuCa/e+/l33+3BAEBXGWAKh6059yNJn4fMkbXHCMHtjt9
1WbIpcjIZRfiLU1fqi76b+bKf/uw/O4T/Gl7G/MygeTGJyAILl+BPDGJyF4ZpKHoZUv450tN8ONf
r/YiAID5GIJu27b/p4cTwx8vKOumpH5pdn7rn0Wdf44mOaaTqSx44+UeZrUq0hfcvRkzJcZADzg+
ep1zGEJkSZCkzgE/MxXTOYx4dhyDNmAMd01vXhsUlGGubmNTPrqOfARC1l79DeeezzDNXoUFbtIr
fZ2hJFX1BV2+FGUJX4vXWb5fCiYKQIb2CAw7OTCRUK/X9rzugwvziXPL5G+VQ+taeYM0Mdi5rWYo
er5n8ax46zoCRlgWFA5tj64rjsoW68RKDoWVwpxHHcsdrW58dO7MOax6006vY69JW3TRWwJp1/pY
h3zGysScMK/uwTihOqGFXJclqIRI8iNIw2GKnF2fzdehNQ9u/yuX2Wvhm+fcwZpYhbvUpchvRrW1
wwxaR/FZ49G1PE92yCNsLdKitHpwvP49WLbi5cqQU2+vE7vfNWOz8rX9bmCfsTJV8ilAduEb3PR9
HyFjGh8tLQ6jVs/FILeetyC3+vq1eQxCn5OOeQeSMgOKYfmKnu3qdlwgmx1vDDtegMgtC2B2MuXr
aPDLBUja7IyMQjUkeCjwHIzQqJinMy8vfW5LravtVNYnGbGBLZc/8rLPMc8JiDWevYF5uVGXn13Z
M0hPPrE/v7ERuq5c0Ld1lpjnSDXvYTKsXL3g1CPQuzebV5Wq2yz80AEAqxeMV3yLrgGi0dUQsi82
4alNrLumxoMhwoB3BUUNJk3AAztfw0A9hmBjzCzPSa74+bAPtw95j52/aOLXEG4SfMd2U6W/WqXP
rlm8Lm9RzeNjMi4PGnK+5f3Sqf3ZZ/EqNIpXZzbP3nKlFlsEDYvQz82rMRYbAy+svM5fLdTIyife
zNHXtsURTiWroI4fnNpmkN9ZjxnjBNcceKZi6Kg0lA855DNwzr6EDMXz6eKRti3qi6rMeoWr3hlo
AAdeyouZT7SukmHXNikdSpu9ZnTTa07HOxGrj2AxoLMdblYnaH3a/Lb+KK2tde/5Q7QeKnFiXTFp
WBZCzu+nLfW4nLtZy4gvfbWbYDW37euIgmac3AuM/AJncywwXQYs9LLX5VEel8PZMcWtIRmZzFF5
AJjnOaWy2LttvAbPvTpd1uz6roaVmU0vFuSKi6v5bLJIJF/wAM6xjGAAhbBX83w4dDDk0309jq0X
f2bLwp2ZL6w6o/ju2PGDP1RIGXze+msrCdLicxT6GhaslZoBKJPhfrx+GXFZBnsxwSP0gPO0i2vU
wiRPvg6KOsLNaxYnvubThG6UmvBr21LLUZ9Im46TR6iJ8QPQhYDKN12t5UaRYWm+R/NKpf6DOTM9
lb58XMs8+SRGi2wek61v6GJ8fjGn6fJXo3UPbTr89FI4YKwBxQW34vwVg/BhZZp6LyRHVjhSAmvo
aVAJDWf/9Q2hBG8dWWS+usL2yFeDwcfSgo/u4CTOkCreRpxDm47+tmfssw6mMwL+SzPTojOA9V13
N3f6bHYprSGBMabk2oSzIRlVHTxG1rrz7U2FXfFuxD1yZTDa23mdvgnIGN9M2r6KYlldUCd5IYis
g5wAcFnpeCCjibAGXO8HK9ymQ7SpWxxFopvZi70LnjLFCqWT2mIkHNTueGrsvmJCMZ4cpz36A7so
w3yOyRr1O3ES6U6YxjNrK91nwtiBDQRrewBjnKApB0lVruPGfUqUgPypG5xawEd0rNBJVW5Jki4X
rrDMbWawrgoCUFdinK7mYkf29UB+FS+AiZ/LcWCWxacXC1IsuDRscUj6sboYzF9tZBJMUK2VaT2M
EWRAme2KUTHoYZS8/u0WTcM3iEl7Xcanr4cfk3gidU6ONOCtpDxQjJFesYWYtlZRE0E15bsJVzeG
OXBwtKq39SQ/ZAS93avFU1uF0xEAmqG+UxGFOjOjho280vCMdk7cvbSSKxIzwQna8jKEBlberfUm
ZO9tohn2rBXmKNMHu12LrLU35khtBp1432LnxA1k3rkwm768S9JmttfNYj/QOfHJJ64Yo13WoRsN
sJ2YyDK0Z4wLS5Z0tgMUJM3j2U+b1goGbBjCY1oB2iZDi4wATwIWMoRlUd9UDQP3QFG2B9NHGwzk
lrJvIcnDFlR9CLOstmXLRVI5A7vCYWgZ6GYHIYW/YjNvM4dZe6q2Xo6t7te9qwvWkJqHz8q99p28
05rHZSgREONi9crsgQhkMzUY+LUbm3AnyJ/cdmzQX/lBrHL7dA93/uCCbi/gYsGWpd/DzKNJCrNw
M0EgCnNnWDfFjHmdlxAcnNBfJKODIw5u1HKpZaPF7kF+aLPEojrABoxfKnPrx2oQ10qzBEghfpqr
8cFe9nJP3CJ6Bh3tWaLx6Hz3IZyRxsvt8CSJDZlVbhMgK+kjgOBsa3rvqv3go9AsW2JeXjD5Mzdz
lXkM9hoTvkG4JN3xJ+5KsRkCfWlpD3Zug6Vrwz1nvIbgLB5BVuUlhl64GeLqeRBNuvUjxvwCbcLW
5VzczMxQD/BbemwbWOEUBpK1vKmYel9klcLyf7KHQD0RT8WFqvsbew7eJ9ANyw/GtywO1gyBTzHO
Ez/jrTQRqg3GiAWre1HKaQ403ymYTvo96JV5LsNsvBgBAo+0iPawg852C0gQNelNDM10EwoIu4Md
uxigEFnvJPU7g7mWowZ/wQo7xNS6QnXDCyBlyqeLl5SjFMHZztdwoKYWB6DQLPZmO7dbHmhyw/US
8VAG9artDHMj0nbaTPa0rXHswIXmxuztp2oE+/F/fvXkLo/9iDxkkP6e4Z+1i0uNnMW5VMAhGGXY
957G08mq67tcwN/1jODQMIfF0R68GZMf1CrB1UKycoTusmnzYV7Hpbw3LcU3++2qtPv4zID+3Lqy
3UnB5E8Mk9pWKMgxWxp+GaOAGoCAT9tgxU4a7nVTnqEotCyK/DHEEt8rr8HItLdZSoZOc6LmZo86
PUJVBy9iW0ZMUS3KPM9/HzTHhwkmuxtGtHwFoLYDY8SHfZcyOV9j62cG1FtKu99dw5ghK7CTG3FO
oRXTmLTOwNIXrP8JVpwqoVxBgtj7Dm8Yth7wRuPJdZpzBCgbRI9Ukwq4gucSp90Q9BL0PNj7UwrX
GHFb3OWAjUONAlSABnTQqA+J7najP7WXxMLdYophiXd6J6de7TEOuWNomQNZNxP8BhfyJ8qA3p88
6lgFg4CVNs+gFAVZTUBlmGgQCLsPMVH2A/yzfD/pDqPKcFpDc7kwUsMYtcG4GP8Y6FI7TpjNAL19
Ixr0RgaczDSm8sM74U2hNqCEWDaI5d3FMOwHr023nkg+nc5H4KiK/ddJRyo0TSZcxwF60zrSsXvE
hTzfx8wJ2M6gfVXVo926xJWXyQkFlHOQobNJOBX22og3sbaTm1DgnxzFLxhbwPVU/VvRGouBR5lA
6c9/1sUQgod/b0VlMM1Gxmj1FEVDGu9d9C/BIIhzzNMd3ZvYRam6EVP/EgYQAKYSoQY29/UGasrG
tKkNZhkcAs3ktqoo0y3prCuLh2BeSkpE3gpgJiQZZFyyUKxrZefRKpgo0w3KZA+bg9XUFK/Lgfnb
dIkUPXLs8pT6J6t5fFjrLlDyN+XZp6nGTEcsRUHuzwpfDOMMtYjz3abOEkivMAVcYcnDJpgmTMmX
spVwDJzXJz5Z/w1SOics3UymkC115XivQwGa4Yd7w9J8UocbNBpoPgWEkeWazE7wXFf1PXvSN5I0
br9K3WGJtEMfivFbml3BQHI89IZHCxza/hgmfu/ObF/DZr9UynVkXyuM6IABYfdWptqnJgqa1PiB
FyI1KE2TjggNmB3vsPyHUUoLyzn7nDuQOARqFahBdGcUEJXCir9qRpDaspU7m9Kuqyg0Si9HABek
B2PjBF13SQLS5kmzadJuDeqewE6VvD7VRSDp78rI2EYJXmU+lGzDarcFqNwqW5otucxa5HIVkgD1
m0z9F8Qjb0SfXj1oxGtkNK+2y/Uf556OcyHQijA7tdwxXE1QRdGR4P7Jxa2Le1/p29n3nspA3OKj
+AkVkW0Jpm3Q3tbRssS8+epxTq+btN3UGbjSJNsnb2lDRp0/k2/QkqBdFDsr6Gc0O/XZUdXF8N1y
F7eB3kZp9WNyifyiv/S9lUWW8Nc0NF5ybpzlyhpQG1e/lVRD9bBodZqK5mtq4fk2uFKFMwfq0paC
7fy0hwOWD9xTTHG/ntBY9jkc3/mcleDADaK7jpiPr48tUSJCsIzXyqJbUCZx2455J0anhvJJ+yJS
pHNQ7p/IDjnkDSe1VapHpwzBpRMgE2d8dMbpnHYUx9LnwlPZ06DtyjT9NDDd22ZSPeYtdU9ZxCck
WDeiRt7l9eoMdHv9ugcyLckRIbskkctnWPbVql56i6U/NpPpmyumV1kiIGy6dNoGUWitfGdCwrx0
yU4xH7Rv3JoepZYwGVbPrENLFTxcy4ew+3oTLq1tJcqbpZjiOlGIL80qENRZei9+hgTcqCe0IvAM
W9ZE702o0quL708gocMdwZ87rDRP2P4juq74juWll/mHF6u3sX5xRbduwIHgty4pwMl9yEjP+b/c
ncly40i2pp8IbYBj3nImRUnUGCFuYJIihMkxz3j6+zkyb0VlZHWl9bY3NIkaCIKA+zn/+QfhHIrO
u5Y9s/LSGM/kbbJluPG7qVr0IaQkC4g2V5uROnhD7TmlxfUqMoCKhOeNWHy1Dur5gr/U0gyc1++O
IM+q34UG1nDBp7FzF2RgKcZ442XGA1laDhDMeGsm7Jiafa8x9OfMv6gFo8ux0UTwo7PauBA88Pir
uUg5PVpFowPl/EyhQRFMr9d5VFbV04ImVyGnuravmucAngnay9SabtS+LFq4vHP+s+65p1VT3xeU
7J3BtMIt/DNxGOwAbbRuAwQLVehtKTH8bUsnzBXMX4RmvM3CvaGP0DW5a2eFjuHq/aNsyd5ZrnnP
rJAPLTfazhtJq2yu6UgDohbakkTN/kddoWVjKVGfajR3B6ew38nZwLb0M4E7CcE6XUuZs8xA9jbF
rU6W4wbCIT08EETfcPeE4/hou89pF31Wxm7OQVVqR2BcAw+sY8mY1Tnpg4dxHr+rtwlPAEyZRbFs
nTvbA8xUPq0LcNk1gm5SqI3kRXB3VKgZMcVDUTQSbrJZZgNmW7n4Doy8i4AYZs2YXyut+RpL+Vj5
xW5GeexH3P7kJNPckzswVoW2VgMM0lggvjfilOiAXn3+fXKSGeds+g4F+NhhhKoUVIOkQzReJH8x
6tkbFImuurSXhxiTYIP4qqzoVpUeN0ieooMjnbtx5BKEdMbrIph3hvHiOnLaLsBC9CxtyGmBgM9S
DVx4cJQUjJQ165IL3Jh2hZBoA6gEug7RpmmDs6egHplEbasQD3yb3vO6u+ul2PVgJ46temuuSjFm
+0Zz9liP0q0v8Fmyj324vJEX3A4t1rMNq7rPyUkEb5O3ONbDB+DhtqqHrVTD7M6g8MuM7HvbQ9lQ
90MbWHyENZ19TEM1Ka5o5vywZ9Ks02rildN2F46b0Pa+IVU/eK2yoFtuv8Z9NjHb2yytdhATaWTK
kwHG2Bf0bNOIHA+uaaDae/b7vgq/IE+iy5XzthtoixwvPdZD9yhJzJhKfD41wH/MeBVBAF/NUlXU
Nijs0mmFCiqTIytDjrSiJXYZvjb3EgOX1YKRZhq7bgzoltvnxbUxiVgNnJDqLcdLvS9DwKmID8SW
XJLVLFhIQe6yaKLCKQ+0p9o6MKDOs4XCTMZEsPZbf1VN8RP6Yqb6xwG+6q5OpbYxaJB1/NAj7M8Q
xPZYiTR3IuF/Q4hc9ckLSlvMThqWGGnLH3ndG3dL75nPzjZOPFgNDaeodbOXup3OQzKwSwWdtpZt
BsvYdt9dI6NiuAtN6w6Xk68FpdE03nQt402FMIdF3PP2NupRG9HNOgeaXDY7SsV0W1VctjatsW8L
H0ky5enk/nAjbGF8BcllOKOuosT76SlzpzrT2CkjE/UJK1ZZgkbXJucu9YkwltTIq9y/FEnm7tRS
Mqm+t/SZIUVG/g2/3q+OoGA8BdAfgSLEZvSVlJdsYgtJoErTJ39v5va+1Gi9gyKliZI2CyrbG2lp
UAvN+GbpmXOTq3rZ21KHMrp1nZ9Vow2ImiiOFDQlIKuscjN1qRjvQRlWDKuxr28IGQn9Hd6hsMdR
eq+tLntH5wtosIs0r7td7uUGCQcMovl+qeaWN0rpNW1KnI5pUnHQH2kx1YdutvxTS9v3oSD4lBjj
xis/MN3x0D7ekkT7htAMvIEhQBDKqxuXuGNFZgDkgChLnRvHopIcqmORh3KtrvoxfaxSnCI1T3JX
4orb5NObRpwgjprx3ew/DLg88gEE7Y0p6UNbR+Sn7rZhL2UprcUB6+NTwls7WeNR90qagnr6EZju
N83KS3xzoC6GyDItf+rgZGbfEYqdwjLbSbxLRo9Ly4aCmeU9XJRPzM6cXWTfB31x1PTybVbUuMml
1w3a5txYYXnMU1dDHpD0GxvOxiBicTvqffc06dlLlvaoqOzxkErwOs3fzfb4WPqRtnWB79bwMVGf
T6W97gqtfm3QE40IkQJ0JsVsVmeyZZL7oLBuMrCHDg7hTu+ruz5FZ6ZhCr1LRe/tHAxksZVFHVZV
stnhhUJh2433TWzCKMwR6ffRvNM9JnNlEPSHMIH53GFUlMUN5Fya7Kh7zwfT2gTei00+g51hD96U
2hVjSoWRhgnpKp6/LfX0W0aC1H7o7PRsBIPYW3Z+yQePGC984B6dCu7R4kaYNU57WowO7dmujgl8
8lCM7ml5CAy+wtI0743TYiX4xwMcxFOb4P/Ihq8BdOSmu+un8kFW0jktDxjvOyfUulQ5YXFswrI9
2TK/lzGky6lH7+GZvBkDW806Ai92Ilaaxf5w0FntgtSHwUwY1a6R8rPRNXHqMv0NAmC3k0lsbDF5
iVbFYGSn5SFOgzdfsaCEWdmn0Yv+/WF5LimpPKIq/cCiaDXJYjpyNlEoZoN1Wr767VsTbcw+tOtT
XFT5jWV149bxMfbT8kQ//Xooh1ACKJbJtq8CIJxqjJtjktcUBuXW1vruYGopLr5RNVTYrLMKmPE5
Dc2nbIi83eBjd2iO41aPUBgqofHy0Cndck2IPYYbMtr++kES8EIyBdEwNNM4LQ/A/eKPr7o0NXHR
VT9xB4VN6oIQzyquLr6G23pR6o9NauiPaBpx58yBBqPAOUb4/p5TEb+YTo1/fdvWNI6kh2hSD098
So8F2XvZqJdPulOrcMPxzjHgK5mpTI4+ydwAkTmiNc+H4IUQ9sE2NPEQR3q5dZIo3vp+nm9aw252
FhUBi87ko1XrvJYLSn0L0F5dBl5j+W4cIE2B8Gubwc+9fddxOOEwlY+zmZWPuF+5QOPgFMtzLm0Y
SkjnYmn3Y6oXD/jqAYpNO3eO3ywdu9CYLCR0Vqg4IrjusE5Ti42I89x0mrKBVF/aOEcai4Wk0owv
cnHnX+rx5as/ntMxoexD67s3ICyCHdltBuG+abrb7rDorm6wEghvMns1+vF46tXD8tXYR08AZ/Oq
KdnBXeWUGeKMmTBo36aMDU/LU8uDnmJivnxVKldNV2IhwaInj4I5gwCTPNnRlYN5SHuuclHAObSl
dTc9kAPWM23iwZumT7Yja0X6SvA0iX0x1E829ktBXUxY1ZtbEWEI6qq7s518yJVWcq6UY2hGxLSn
5e0OxP1sY/h5xuREUP/b+rYd71xlPWoTBLs2a4xrY+VLGimH0rHeTsqxtFa3eKNcTJ22tIif0o2j
FT9kyvW0T3FFXGcC71OpVhuUiGT34I5qLkapofJMLUXk4CyNj6ocxV3kJVtGieIQkK7iph4ZBA1W
yQaSDpXCkap/5RAFsUuwau0SzDpSacxr3McLUHBNp4jIP6uK1572lnKC7a26OxXqYEKRUmMsX5Ia
RWCkh28sUMSIf0JsndxZt07LV8sDHpx/fhvbpdhlvsfO2R0nt8S4Pa/6E5aqvAgKhD++Wp6zw5ch
xLMV9NhnnxuBx8kKxTmvjNH5BV67FRq+n43RXCeD0xq7bNFTfymj+DuUw2ZtjjUe2fV0MML2RaQu
nzys3WnSMeEyJcDDgMVr7J1Eh7jTadEjofIApHPCo0XLk0s01XGpfwSetU/cmwa5FNlFV78qX2e7
/ZaOVIyY3x8G6lI6X5GcJkEJH07mi50MzOdi5b+jRfc6djbbRtPAPayrLmpwgr75UVGUt7Xs9jLE
kefLxDEuNmzu2cGzj9EknK3hQiPD6NtzXCKcUmWh6jbfEzv7aBzvg8YEMyWUyHYXfoxV8D5Z9Xp0
m8c8tFnWiQoGNd2FWnRUb0AXw566zOOWGCNzP6fUeslEcdt5+NfAvHhuo2EDyLIu+3AXsyDXiXLn
qFChmu6djFjtaucaS/MNbVSyUtaf3qhkU7ilxRFQo2Fn30Lo+cw0vGcCmD9Mt/0wcwPc6yFOHcI1
Qio426b9njOM87X0jCx/rgTDOMG818nqnT3jwKpPrTijWvnOKnSb6lF91PDdlm5V7kXXXQTO+mtv
7CZSf9pVVmvW1uwDRNoxGxy2H5hL4eBRP4zEwG2pZuvz7ICAM4r6SgTSrwXlsZCt5YV+s6RtqEZA
Js+9i6wPs0kqarnM6xBuinVSHIh4fzAQNGJbQaumEL3ED78UFIQ7CQ2VDsLiZfm6FcFJ61EwJfbw
WvtYr9vk5yXQLfQ2oIE08UuBWaHRt1gJ2qDGJeS2glbvpO+xrz+ZFItgh/TMJHqRXJ2jLwQXsBcI
CSpBBywkSdESlaetDlbl/0MQpPJ8+CsZDptIeJm67jMVNA3rN35RM8+hhfUtxkCFfcgnepUS4+4t
XGhUb5RwZfZBpRfQxuDikWXgEwpq8hmodQJfvyixtw1VNwBFjGRHdQbLqQyBGS1vI83hSJgHUWh1
rmDhBot/hymzTXPZBfTbpQ1jZPpyCCRgJkhNqLuHuMCxfADtKRLH2DXVGxrq99FOtDUeAUAHcjez
XFPyJ5us084ONJb/TkIyFKHrL2xEdVLgkBouRp/wH3/n5YUinPBFkwi8jdcOOlGd0rKqQ4J2fGu4
N/NwCP16M44Qvv/7a4v/8NqGDikQKzcIUERA/ZXw1Vg9eii8jw+lmnhnAf0XL2RErzYwgyawKBPT
IybaryivX4lpPfrDgG9k/MVY9DHwQyzMUYBSRzBSbm9r6R9HC8jnvx+l8lT9/QwZumurhEAc7Bga
/vUo83rMU8tJuWw8jjIiNg0H62ZYsQzTTE4KXsuNdF06hCWGPrwqKGPVkH4pMkcc8ylmOdORTnq7
go4YrsG7qXo5T8L+dIv8PamzdwlUyDWxswRFWZhE1wLjaae4LBTEUFd9u4ID28q6q74nk+uuxpCm
cOFp0CZ8MQh2NsokTfQ08iIlZwpb8FM4Y5ejjtIzI6yyekZxYy1vx8QiP9uW68zuH6cs+knG4f2b
78hH1bCB87w79fAo64awtfEbOpWB5K3qaOfUt9F7MTN6rPEOkWN0+O/nGpPp/3CybUOYiL9wYf4b
YbUc40LzgD4OsZMiBtQtBGTMOoTim9RqJbMaxYrKyiMYDTLbfMo2iXTEndEjbRj1gu0ARNlzYypj
0iRvCKsaDk2v7UmVttiEwXPmTLrZKQrBT2q/f7QCBsClUZznxkfEoc9f2Yyq3oaVgkPYtFvA5jAC
sSCMd51F72GjQYQzwKtjPjo1UMxjQDIsV2ig6VF0OCorM6PqEgp7TsShdEHfgBnI+wBzYwvdJu1l
iBhMpYaSPxTyuzvTETPTfs8IWV7FM2YJEytPHbhX2bpUhernSDfA+RUHutN+yoQgCjAHzWjLbZK3
n5m/wPVZJqgUzK0c4j3hG+9oChHmmQgBo5aRl55t87DX14mJ60cQxTgJ5PoLhR54FYiPBTSXivqs
AXLBYeBd2377uGDtpYa21U2PUan9LASXT458E+cq+83oKfcCa1aGnDRYOrwyVG8QWdAjYWez1zJB
THhSIWnE/3alJeWxfMeuZToN0KbWqbRfbX7IhOAUFsMHmRs1xdkOQ8Jbs3SPpSIJODGjhhr1GFaE
1zDjPleHWh3DIvqJfdtjh8XZPbJ+koFwq4oJX3vFhh6yRlUy42rrE7qVl3+4XP/DjoJDsmPoKAFs
3/49nDJEy5pYWpMeTPWW1W5A5AlG+aX/Q2tvcgJlnCgCXWL4vAow00FryDspFJPOUhyGqpX/wN/9
O+PbN7F+xPZI5y5ibf1tTW0nZ3DK2IgP0g7fyiy5UD4fFfQtB9xO6+kYKMZZMfSvinqVefI90Ktv
pmf/w7n5D4s7ZswgbEgkLCiRv1PPu7jrAycv4gNeB1gwdNxVHalXTYlGDz4zTPHPmlatn+1Pp2b+
Qn7vbaPwDUfxx+BTrJtpzgn58p71Ln4WVjRtQcKCdVyO/8DE9f9Gk/ctnTUHhrxvoKD6nYdLgW0x
Bh+QE6cJ5kxM0WFWbPS+Ubkm2AoSMoq0SjouIbg1cjr9JhLBcHJ1q96SOUyRFJ8ndIykrnjZFv6E
uxYKjYozydJr4S0XKUu6BmJe0fmvq4aR5FYfMvPEGdIwJPSb45COLziVEMMzw4oVGaHmQWptyIDx
X/FBioX+KOonLZU18QGKi6fF7D71fBCpuQHpw9hzAFiT30q7TQ+yyrtt2cXRjtti3cKsfHEysXMy
/86JJrI8+3kVT8wtNHPYhFbpnJKa28bEhnktkHDvYl/7VpdEEmG2Arjq698nCVlXMw8Kc1yoojmY
Ghk1zxEDXJ09IhLRpXdYkGeSI/wIc5GQqJlNZmpHX7cveYeHeKF3e8c8BImsD1gKAGgXY7KrHCRX
yGbPlV+Wj+S805ymrFbZ1I6HOo5/4tlQ/FF9/P+raELE8W/L09/s52/f60m+5z/+KmZa/uh/jdSU
Ca/aVh3d0hcX3l+e8/7/IagcNYJtI01a3Oj/FDOZPkmKaM2QT3iLZImq+X8t5110TqpydGxStnT3
/82EVxnD/aXOohClxdepsnTfF87vlWiud1RCUTofyrkbNl1Pfd1ZzWlyGUVOGk4go0gJGw4UMIpR
QD8OwUmmLm6ZFd47k/ODS+5s4eWxMt3kn8pk1Rv8e5nMwbnEJem24G16lvP7skqwXKvNznTQmu6E
DZylHKigH7bDPf0cQtysfiVZaG9l/d6Ax7cqHbP5h0pU/F4c/VGqoyizbMcy/hZU3dqkQlV2NB4m
PH72Oomwq6qkFZ9KToobPJcworMQUWbt/PxIihx4sScAWvumpxyiDNh1fOOpoKmGZG6tdY9SttQl
BcYV6TUMgYZjxiRG/oMMSQW5/u38YQQgfBY7eoy/i54w+4GLOLntwTbdTeB33xBclUCx5kEGjBOT
0bFpC+MbN0qIWtRre6OrMf/8Fuu8y1aTl2EktHo513OKqFNPcK93Wkw1hHVIbWgi5pC99GiR4QQB
yfrOjA3xGyfJPCRZe+Mi82UCFj+0fj8gbAHKGMmXRRsBSaQTE77vkEogYTExV4aTFhZondjqFClK
EUuvKIke88pHYZmwpAlMQw8Nxh4lw3Zyme742P2aOtJ/ZLJent6Ocb0NiEHbLEwoo592jSeSdT1h
+kB0zNHqyqcw1C7aGJbbZXQiM4dPJsftNbW9tRuLQ1rz5mVArt8oy6tLYdiOdrVBTLXH35VB4Awb
xvaHE+rQamPa6kyq364BLp3kUvrYILRzB/lXC7ETLGt73VjBtDbS8KZ0iRbUdH8TAbcoglSIT9Mh
ihDhShAtHFDDL5/G8zhk8IGZ80dkonTXcLC+Fx6eBZW6wBn0cmHFmA9oKu7MT8orKzXnLiWtp/yU
upVuzMRLIYeG/orBC3/OxNGy+3UlqgGP04mgaUx+HewqsLZ5tfBB3GDmdAj8ibuqMM9ughSnmUlW
cCJ/xaALqn/i7HMfyXAAqr5urgbxkxFxTBapBFUz7VsInlC/PWY00ARTZBGUZOKn40ImRlLI//Xw
RA1w/lruUjTCXxrWrIy6LpAKrqFnP1cWAnrPHb41TnIF/r0rc7jufnqtCWYz4Yyug8x/7kwDb4fI
xgeMXM8aq56JEAoYN9yTdXgz9M4ubpKR0XDybbTT6/KTTDHGejJTUWM/TRWfuU9mQjfjN9yks2Ds
QdJe1BNv4GiYbA3Ni6U32OQl1iv0wm2F7n/Xk16QWjkkpxRgpuLcLd5/FbAViPd5TOSLwDTB0eyI
eQKEabB3AM2agEomP7BqGAm193LQaKFdFg+Y7BFz+OouMJjhMQJaDYZTbVoLDY3E5MVMsEQaCiIc
eyZ+yzsIYxddfz49WQNRoXhS4Tlc29yYfXxJ1ec+99bX4PQHqx7OJkOqgb4LDoMitfDRQSRdz+Ts
GCXLEjFm6eNQwf0dN6MWucd8GDro4fUuN1EWeWZ5aapRbNHcMtQNbntCODFsIvTCSit8+tWF0btI
4Wfybt0wI92+JnLOHua3pJ8GdO0iX49Rfz/H5Ec2I78P53aaK8Q8drlDxwCTQpvu+1m+JqhtT2Iw
P4QhYgbgMM0VMQYHwjUrx8+wq8stY0TzSFv8mk82zAbNNgj0hQijF3Rigcu7M7l6Yz8f0L1kL0yQ
5DqW/GGWT4daayW+jj4fqUr7XJZxsjpUZonAysKCJN0OxZkqv8ENnEuJj9mNQrgBaqOpYMyutUDc
hxrhEt5nZ1vcgZZ3psZfRzXz81bubL97RScOoTBhrrF8NljToMby5ZWEOUpcb1+YyR53SQLmyZQD
XsRcCaiWKQiynZVRGre6YX3UGVtEKicMsLh3GG0yixy5nZP73h1aMjHZfq2UW3v5RLqWhXkYIixT
tJ/2GD3WI2vElLO0Wxz1KJlPxwfPKOHThry7PJjR5OODN0r+OzjFPsOQOYLSu8y9C8QNXKYO13HL
SSlxMl25AETFC3l2PyzQIkyJcETATHN5IaoU7ujxZHekZFZc7Hupx68oOO7NhO1luUzYGwQRL+Hj
LBpykGduDVIDGc+9J2TdF1X4fblE5oHVjOnWV1N4sNJwHYnncOcZIMJujHCJI3TL/OrDWtmBYX8J
nQ2obNg8umQcV4YAJu0NeW/bOcMGohgJVCEYXn2AppNxvJu08O8DPMbgho/4kkPhVnuFMr1rDfEZ
Eg+F2RlMMnXtmwHRqDkCaN4DJ9TTlS1bSxM5WN8aiaCgHYPjcmEGE5t3jGe8FkT6RougtJhjuivm
5qNVjjJM/clM656Wq8j0WVascH43o/S+rj0Y7uwSOn5sOM9wgWOICIV3zs6TwDyhqyLkH/CzvA45
RVFzbdcJK5nmFFchQQ/GkJjd3nnLoSz4jKPWmVqi0VRvsswxwL3zU15hg738rMzKUxpWn3nk+utK
0SmNGPfUodp6GUvxDFsb/hVLLrrHNTzcEozl1VGvPBWgK116n5n5tWRbZXgyYVMVPPcEW5Fyygi+
KJGmB/iiwZljN0RIgasWcQ4tdI5ViPhnk1QJLozzvQGFYB0nyQ8r4Hf6snppOLeBZ9ZrdFDltrL5
Fl79uWDrc+Cr11ZqrvUR54zYdzfLjm1A2tp0fvQziZhF23yKeKAlkM3NnRXYLz3vnki47LrUARp2
vismpdeBzwT5lWC9J6wvLDqUV8hqzPFbi3EhRiGKDKSk6GX3VlruJbM1yNzteaKdg90lVzNprfn4
LIqiIgshuGojFxczJ1U6n/tiLLZstWyDmFiFiIG6koUMi+5jrk/riKplo84Z+Q7vBBgfljeCWz6G
d9NaauxCs04hXdXeZ7EeY79b/3lbcE5jIfYuqw2kUk7uHyUI5qGrvso2uc86VjZcFi0KPCQ3QJzJ
fWkGe0eYuwhGyiocqqe+RTnoEHJI5Exo3ZkYZMYlAwELHHbtjjbVPVkc4Dt4DsPEqmsupA4mbyHr
dWCnt7V5h2n5D5oSonolt0oXtOked6Sb0oJPQOr5txAnGwY+HI4RscViocnMpyivfshqV5n8obiD
ZQtQF82sZ5yLpsPZDEd4Fh98VCHXKvdf6ivT5hASnEtGV7ktccsqlD9M7Ar/Du5lLeSfWe70I/Rw
sHEsFtKWVmRNIQatEdsfH8fhVdrBGpkRzIGKsB4S8sQQShhyJFZEey0GoCOPrdX2uX6KWMsoNiD+
TDt4JdGmZguecvG9rQ/uhP2w7oYPTYTdEZUy9iuqjsfeFQdG+Vxqct6ZE28Sk0xIXtOxEazKGrYH
UEmLXTtZGCRyPtH78JlNMTTlNLwvHOY5QmVg5E32SagCtHvMpSqQ4Y3pcl4T+xuGM15vzgze3hq1
sCeJQSpJ4QISd9O+G15TaCirqv8KJLfOjFARfWZ3wy0IxVq09y2FnrJt/fLU62c9XnfQmRygg610
sktXy2uS5JdS+5CYdSJy9O+LZNlHi0tLjjDKBC4RJ71KwHTmW+xDWt1iFwiRMSl0scVv+YZs5bVu
jRjwGVyrjZnppDJRIqbFdbn8/N4ChtM2WdFvQRzeszncclPeumpRXeq5YsTZRZVBsXiTg0Gsl1qM
E8N7XmqQZRFPGjZXI9EfArPlz6BMrPS0voow2KqPsuuQEKDCZTDALaLiA8ssvox5c02IinfEvnfH
uzF6wRhvE86UGX7I7kxiAzBhk34uta/rtAIdInu4qd1kPTV4SY6Y4lcrH0j5pZcclSq4ZZO++bQ3
K/jM5FrrpNV0CPWN9BoFNeulkz1UsByHBKdo62RM9cWbg12Bzn9NZBLrAJjcakwhBKgSdVbL/5wS
5o1gAsxaVRseAzLXeENdR2tR94eosa9pxkZqTc6T9NOHHJcjSgAIYY0FUluvTaglFpIOfSCyIvaf
R5hryFecm3ayr8vuOMOep4HDRHOITxUlOA1FjIudfbEseY0bqhrElj8oUDauquJlFjwTn0UxyHsf
h+jsh/2FSHL2k4yg4bDhpiqSL6pE2hD2PZhPRKHxhgy1Bfi4QYJ8UARUOO8421EV/2Fsv4v8J0nJ
rMSFc5NLcUn3pZb+XK591wFAjzE4YtTNb8A8JGuTcOeOKgZ68VNW1bdurvaXdKZoYSxPvWBb/rP0
aLr7mGuG0ecmU+cGQsgtA9yRMU7/UbTXtGLDXD7mOXpIuwnlXBLOu9qOLqHhQc2X5yFi7ak6fHgb
jrUWkF3BwvcodwrU/Z8E+RpTbLBYJ1+qRdqAqbCgPQ0zq91yHat9uLKsgz5xWBnTuyzNLv3gnQfj
YdKJ6PASSqRJdD8pNa+W43RkqJk7JZFvGTmv+n7aoqWmzx2iZkOcawRLBidIbXwkY9UiUedc6ll8
W5bpjVbyQVjE2FXOrB00rXozY/ul1b33yMfZVRYXyXCGhZW5mXTghNpuv0+4cnf3ZHgP1CSkwqMy
YFjV762jppo/XXUpcSFIth6wh9wIMtHG2SdaxAUfJDoPW4V0sxSVCgMwkAhuC3vs1pYR/tF0FiGA
Z4S900xBaJTxa2oH391iOndm2W88vHHXGIcCjIYj3APcMRsooLuZDPmCAf2+snBPr8S0B08/d6Xf
ka5tRYTKaf4hCs37XGJhhmSc8QKk/tROd/4HthjtPui5a7ow2I29Hq/HLj+zWaMmpBLD6OooQvy4
/BqVHWRKZj35iEu/Mb3rNR+Sus5dtz9WfeKudPQ/GFa1T9yMBVQ5gqdat4RAPcoCZXCh4QufZznf
zy4SIhiWvA/Zn1IzqU/DJZdRoW/7jCx7KHh3aASL06+HksLzpOeQx1eDmKFghmhbWRp4cgjXVuYi
9YrzCBeK/sVUL70cRCAoVg61+tvlyS4Q0DGwS9+KsS5Pso/vqz50dvrU9aeeQuzk2kg2Q9PtNuk8
BdRupAWdlgdGGNtYetHh11N//IqXDT5DP+n9+YtaE/GHWJHRAQeoGSpI+b/+Zvnq1y//+kHPAOE0
qoflueXb5atfz/nLf/715K/f+b8+99t/hTcOUgVS8+fbI7iKY+2Z4SMc+NdrL4fXuG6wadsUksq/
jizQ5SlKpgLUUKubm+Wf43prZf9+UvwfBWSxo1lU08nAsCAyMX5Cy5VZydaokcUwdwz5QPohwE8X
2uRp+T50nYeu9KpdYJB74geN2A8S4+k273D9vXYtvDTOJTP1LizXYxOMaxnBzuxcCwYk4mznxHHb
p+XJ5YFZc7QxwwRuTmhqJ1CwkC4unbdNo+igMvFOy1csp+j8kNlCwjIOttFc2jKwdogUxQmhgDhF
ADKnYOofxOT3O82hw2zq6hMdGnEwNBzHEFu2Bs7BOlO+5UZWIfwm5AFbmD33LW9QpxXJtIFIcCc/
FD4evpE57508TdexVebkPFovsH39H920TSbIkvVUbcIEYUIY9GtDlNhkwvXfWkmMYRut/NG3Z33t
6UG6r6DYTAGpgSLQyp3P1LmN7tBqAabkGqYbCCu4V01u+pgCoqHr7O3nJO0fyr5wEd/ld7Cdm3Ve
+3eBXmzd+CWEKTlIRNBm0CUsaF62aYw5gFOgVPnRbYovXNzEKUFfzmcTpJfSJBnH8AxM4vqZlgY2
s0hDoh9snHbnILwf9fjB7MLLrBETh5seyQviqfPS9GaQ2Ch1FTbgsBl+isn69HIXT5UKX+1+yH74
TQelrWo/sZfpx37cjpWEI2+X+yJuL3bS3TWlQRWcjecwIhRnxBR2rGz4U53lHRkT3ObtsOmbgqbU
HEZyy35IY+ofMUUxMdEMUNRmLlmfHLLDBeFJ91AEhjyOWFMyIcafTprF/Zi5JLkZVIBT6B4wTjZW
bWmkhyzx960DJRNiUAq24+aI0aPHMXMcipbUutFtJtOTRP0NnafDQz/JUZI/MfUS1ALTdxERP5r3
ZsmcIMQzg4nj7JvJeggRvI3ZdNdnmnFwkwkvelQ8VZeQDNCSMe6Fb1WFg4CF8Mz3SXsvenM69hKL
2BL5FejtKjD7q2HVOBiD4g7+E+EjNWQZcSOG3gC3Hc5la3rbtvTwEEDRV5p47WcOTWYZtD84AvoV
ktb2qVkiEw1JrodniNcrvFPIvugU9pYeYbyre5sQ9xgOgxyIOD3OYdw+J74o7tLZPfftJscBcJWn
xTt4HLN8y9v2emsffUzEzZ4hadeUn7SGh7AUV4utcZ9SieXVoG+7IC1pY8AQk5qXQpcLnBrtotC4
iaBP3eEjf8sFREBdrVecwngn9P5gO/OGZAVrZzdoCjvbuHq2RGIUWvf6EOzyBv6o0WAXgYjlFSnX
BRjhxQmg55osFhgBXwrHv8U3WYXWFevaw2jSiO+ROEzPWqN/0LgCqTgEv2rFN3xCorXvdpeyGcGy
jGEtrVKFBfTeMferDzlgrjn40WqezA6BIwYxrU+44UB4blsPNrrgI53KB9DQRzQnt71h3mgSW+c4
v4P/FiXdrsZ/9w7uBZtxuUewftZkwTqDGzsJEA9NhsdMVwLINiGXLQJLx7jLMcZAnQBcFTpw0nOE
TR51+aGu3G/T6Mp7YXs7hc7lztwcq6L6mfnZtlc97yymc4rPGGGMKDl9xELkqdebOXAutVnWh6pD
Oyii57bMbv1kTFZTp7BHYuWGvr+dkqE7zSzcBIGT4OXP3KgSskjiHb0Gf+KgxEV0mONtV+Lk3ls4
OHEAkd3sCdPTyS9IolskZseE8JZjm6VQqVMSnYm42BZOVN88mL1lP2lk7a0Sp98FUXDRW/9/CDuv
3ciVLIt+EQF685reSUpJKftClKokeu/j62dFVA/Qcwfofri4Khkmk0lGnLPPNoBNUZ5vIRS8Orbz
MkPdDuleqm7caoM0G4CWtQRXKrlNgCczihtnIaR1L5LuVyjunCK9NZW9Z6m7JdME41YmEYdvHsM9
ND7mWz+C9zbOoXetUzBWJ6i/a2vUAgiWNKfkdWwiq3mu8cmpGQWFy6FPKiSjiORDesSCWV+Ma65Z
Y+Puuxthelc9pMXJ2MR8Z37Mu/i3ZY/bJKzuoTiBWi0M4Fd5M5NZSx4crvPrxs/3U0OtYg+/03gG
m2jg4fdFcBka54uIAKZhIIxA60xKtE2fbZmS3YvOvIMpjymE8VkW5gOzLZcwniO+yV8BE0JH3tJG
lO4uo6/Fl75C2tWFG9i+7NK4jdQkXHQfBr7kSFKvSd0+wLm+Q3dwQ35GS1dVd4hP7NH8ik3KYBMf
tlI3XqfIfPTcZhdBQiMbBU2v68A5wa4A+8Dkfu6acwZp36sJLhlJEeaaF211SIT5TnbclWSyi5lM
Dybe4CtHCtpFZZ4qu98kefHo6fmljajVerbYdB2lGVp3g9ihDLNC6Jxi0+Xek0XPRQrgcM3FDO0O
4W7bvmq6dS7AI0rbfpUfjTxUgk1Iw8rmg4yZ7V3qv9uZTmqHX6+SdvwIfff33Hg38hSCgTV59l7w
BFsPc/2x8Azhh7r1jReHcAoHX2IMHjZh7jDxilEQ5t4xEu6p1opTYAxo0ZA+uvZ0Bwa/gme484HA
h7k/avPnvKACt4BOczIaszja2HP0CzzlaXlaopyeUU/tDYgnFslkt4ykfIjgSSuYULAs9fs8b2hV
zzgsiw3ZhrslZ2VLvMfOR6EoolNfXX1AHbRsRydtPrV0EIBJ2q+OlaxPQZZsv7A3wjCgEy+kkGrO
vr3rZxN9HrINHBxq1CzZ0+ws32Bib5QqSNvq321yxnwAYSjbFTRS/7hUBrlcxRld6GHOCVzAx11g
irtzDeRIQeY/LgAceITHdNjTYWhh8JdZ2qxzw7vaS4nXCa0koKhUwTcp6IhzdoHXjKCFz7vVJvvc
p763LfN76upos7gI0J0k/Gzm5rueO8jj+PW2BlnfurFtCs3BDUk/pHXJalD2cspUSycVvOKbL7dj
1y9tbkI9Y8TqACrXl8KYtwYotx9jeF15l7mbfuKxLvalASvRMZGtl3isZzCWJo17bRIGg1XKgzmY
tpM2EtjsO2KjS6XH4MUysao5al76Yi30R01h7ovZpr3AT3GjzbRURZu/2pOFn54BcpxqTyDcj64G
RTklk8BxZzBaE1s4e5lORmo8LRRJEnnBWgA9PGx8+EfeGkuh6ZBqOumPqKRY/X4bRoh2lkDwvh4/
htKKduBLKOXnAZuJ90gSnYzkWlXiQyeCCCd/9vR6GS/2VOB4wo5t23utqt5Gk3tkSgs8jwBOM8sl
/yWBCOgCt7G53pmLxT0/DR9LHO8GPWeoVTXxGuMwmtlEe4lyGWKdNy/auNzhyv5S6P3GM70ZV8i2
xfB4OKems59cJPWL+ZCF4CaeHkE1rpIt07IE4/DxJwjAVTYOsy48QOMbpiTXqfBfIGW5VvZlC+pr
aj0XddxqKeiFsyJ5TGcCtkObBIb6A79ro187vvHVCCav/If4Bp86hplQ4TPS6l1nfNaZvqv4eqKh
Vsx4QcWaErALcUNj4XYxkaHIn8nge/NfP0vIbLUp79scGD1l7uQjOOYG0XkJl8P79bSTqfZNbezH
GLkj+aT/+lMzrlmNIIvIXwmYXc2FernKCQ7yEAOasAz/ksUbtguHo5KX/zRRmlnJixBXedyoWTDG
j9Uvh7zGEPvosI2MlZCzmol1F1jCJNnNh6CJpXQNdhYQAY8Sf13HBGLxtUVEvPpa/oz/avwDMIbY
W7X0V+d3KFINouZb9Pe2/jUdWohgFmH08v+1DKcnZpio+pbI+gCfkoC/Vz8idEF+LR/HgOOkRN63
YwenfWd3Z9N+YB1aGyB2Y6//yBMr+wVyMkdIk+mxTmGxWuOu5y+M9Bzwz7EIgHBKHpx9bTsr+Rvy
9TDnOcVVSf6Au3E60lFEEX5aSYB/a4vHAuQy+QYYXFvZjPHYw4xRpTycPC/5suQgAXxCm5fvnWM0
xIvSbcm/jn39oWWSbRQgJvyYgKC1vDzy7clL+L9vNeCszJlqDtysgaQvU+1lon0129iEjDsZPV/w
vY4J2OIVEM0i9TsV837d/dJllkUFmsGvdsTXy19PIn2vJ6TAcTic26SxydoAxwKhaGJvJ7+Fo/8a
ZtpB/krdJxsx0KHIXBEj/y0PpSOtI/KJZxUrwbbF2aG8ykPK3wmq+1w8yN+Q51RW3/H9/55UxDfl
GUSVc5QvxUvcSX+dkuY57Uhd4OXk4dxpOHAYCzk8LcoT1opTjGn5kG6hChKm9q5XDLH8srzOJsBi
G4lTbzHVK7FLLbGM3Ywmkw4ME348im2LpyqdoJ8Lza33MTFKbPfLVQ3w6z79Ybu9afDbQf2anYiL
W5SaAU5u+mFgYm7iYxO7qc69BBatl9yKcIjv0jBEsp7aP3XQHeaZaTaeKckOH/uVOznNwWkN6CFo
xiJpnTix2ZiPdAtfxYiEH6rog6JBwEsduPlIC6MpImjXWdvNza66mTGEh5FmtxDBY3flUZp+mEVM
1gKpQWN5C5FEQFU26JuQA3Rdfuqq8VH+VwSNua0lTUxSwTpIQ2aKCHfcoSNigsUmsp7i+EdH/btL
vN9a0Dfr1lneUOnDkXSAqHVC8AjXtbaOBd0As6IXS6QfVkkyiNvgZ0XDQNovg8LPxemfs4h6SDiA
7C5+aRtrYc+wR9o4/eihzzmiSmjXbYpNe9QAGrs1tacf6TcFd/s2aLpWJRC40aAXF03OKw05gQGw
g+lM7JeZWIcFm5ZD0BJLDcbK7Q0ovBTLtR8yEhPy6i7KKWxJEXIIAIRB0ZXZb7tNum0V0T2aE+df
fld+xbDWyj/gT2wxUqRiYrh/nFrjoBcMkMwEmwA93DY9ThkQ2/HzzsiAhvPaWlgdGgxaetx00Jbr
z3UOps0w7TOsMJkUTeljsdGsqihMDo1Fr6OGk9TOh9IDOyhjySuH14fTArqsEIZ5gAlOGgCqLNOy
t9yq3JnzeNbr3D7WLZqlADCCUABrPclhpmNWFwXh58ei4jQV86qCKrbS6wn+37gjyAWkNATLNuQY
ejLgveXVM+K6mQeVUaTvET42lO62NQJna88hAT50MouHtViJv9WmLOqOCou58yBv+VrzXPpxwqqc
5uIujnVcND7VYfTXU0bdqPn+oXSW6c6jWmKs4jzo3imotFcRzr8TXxjbJEjJCOKlG0whoLJqyZZ0
JelNFJVHnfraKZs1dAZIJLNV3f+hFZR9pQePkYcVmptU0pflXSqSadNF/rmQFjuT7r7ms4+LzARw
OuTObgyoW0SCprxa9snCX3qps3Z0KioYYTdLMjMm1ug02fWzZigmw750mltRAjXHE0p3cwlPlm3m
m2k8ovhEE/jmhJVPjGXw7M6t2JVGXO6n+TcVZ7VdUvSicBrOfSdW4Wy+6wbDiXjKL/SBpBTNgqy4
qbxKAzrm3ehRIAVuY7vGsba5Dl18Mdz0x8/vgoDSqMlbIiUIbFXPQogMHQLE/ALXBfWDyxpgZC6K
FpoIQ+8vgSEjf8ztHMPeKkoHhQBX+O84VQ4UFUuqqDgfirw1gS+fWBTdGdT7Xg5FpJ8oj5D2pVDI
jkSMkUQT67ikUhrZLk6SjKDOaZ6cBp9oHMZFamjQ5szlKD8+ia1j+CtZDfJful1dUcJjJ5PtGfYw
uOEBHmrzvh8szKNo4EptrzNyzEYsZt1my3aw01NM3inqsl3oMRGohnKFwiQLr7MuU6X9cSMEvLjS
oiqTLzIxiS5D4y2vq88ud54zaURWSxaPnLsTYrcRPR6Q+LQQU8Vtlvv5Liz0bzk/U8QcMbIO86JS
k6uvwIrvoiVkTkuPZsfoLpMLvQcokuxzZ6lps0YfAW32aRrF1aq5F8og/tCmGFUqQ21zSD18O1EP
mPM27gd944Rs+L0IhkvX04Hq81scdR+xhIGcESZPEjstOic4MpBQboYAIyLedo3zHj4+sZWt0zhi
yybJbYdD6h8IYhgUpYSzR0BkWkTCDxU4jiztdJiGHPUiWZWXgpCo2jEvdjY+CUbfQIfcIO7Im0jk
h2SH+LyRxbdFb9Ft/cp6rrugOTFk26DSmVfkAuGZkjr5MXDtB6SAn6lr/q6H7ktPmSFbghqg1BEo
jnwEgU1/Ea1JKfg7ZiTA+RSHZgupboQ3n1H/RhlM/dGXPC05ZsIKdl5hi7QjYuBQMJxro+41w8ou
daR+xWOm7eHAmfq3v+SpqftV1j/a9JhUx9Ie0ChLXqwc+eGDQHSRcdIlrbOTTM8s9jZ9YoCb1COE
Gjw8ceEoP+XEzpVD9pnhzXZZkh85FHT9+hXPomeyzQBr6DdI23HWAMEIWmsX0XX7VKKx1TUsItTs
bIAlUlfBezuJ92lmAapSZp9NgHDWMepoM+bp/t8I6te/9Ol/N+e3/imtQ6TiGi6NicXOY8E7hzX8
b47vrcmDBge2P4Q1HIplUENRJr++n5YbdtBnATn0UHTAiLYWApoFa8VdSAcuEqq6v9RAXeafzmzs
kqtEFGm2qdrqqskRvhdRFoWBh8aWfzkh9rklHDiuSYMAzN2bce/eLRYdjl6f0nygfxsZRwZygIdH
LPL86UlEXLf//Mad/08n//u2iQ9BX+wF/zB+h8aFxz6ulQfatEPOwjEL4y7wII9qbM0r0d5l9U+1
zNh8GYRZNr6B4akhORdVygNBJwcrgHKlgn+3SJpPDBNgy2TphyLkV9PJAkwEX34jY4H83eBw9dQu
CsC2ziAUEGlvHc24eB7bkAcBCrLUVcqyKZb3aSapyLPF5/GXay8JDmUJFBQ2y5Uq62NqqV7kCle4
Ji1RPB59vUkOWXyuv5tEPLRabv+Xi2b90y1f3i28UdNyfSdguPuPi+Z7fuaNmtUdNKxQVoJMIsGM
kngU1jI5y52JmTYZiykypaJHMHU5VjZwnNxaaFguXhW4rEHay1hq91Fj7hQ5RkyUXkKweHguacRG
kp+zHoHu6HLTEIT1CEz68ZfNZlsvo8kcV9AiSXJDNCUHkbWP/TizqcbHttpFMaC0fAL/8z3j/f97
BoUSrF359hEY/FOCQNJzZgaYbB50zFd3CW7ooU8WVsw2UWiYK7S4/igyvW6mYIJ+clYkPc3io0zI
fydymhslXMIHpxYXq/G2UgeNpGqdFKQl1VAsVcEwN8vjDNOgkptKZBefi8+VKYPgVpKmu/YM4BY4
EKw/2jksJmZEgfhLHXLSGMocbUVeYz5XTN128qoTecMwqdIZhkc+Hzy9xAR5UTykdLKbk9PVR9dH
L+7KvY2cpgBfJ/tYSSKWH4312sgZA1nARwkt+D5oYX9mn3oI9yhaXjKoCcLrsIWQuyvjqpqCPMO2
Wd4VJq7E8LgBwOxjAxPrv+qXlTDs/8pCSP9BtGKhoZaJGf+QhTiDZtX5MrWHlASwDbad1b73cRYw
bTg75XTvChePMfSb+AIPJ9fFS7odiRHIz/UAsRlfvJdF3ny15FmVuMjEQYFLeOTi488faUn51mID
GpTMr/4uSh2WGTgwdWOTbjXD/KVP4o+XRJ9wz3ZTh04uyH/8jIWj0LDB7thQW5MZCqwyDA70dVd5
d6k9fIqirskFDvk83I9G8jjtEGxIG7FjiZd8W3jaS9jHYlXUw/QQePO2F/1Za3p9l2F65rcEVaPK
dM4OdFdpKnNoGZPEHPoyFvMpDMaW75TGEVuhTVI0Dx1Y3cGa84zCqzOQtnc6bHLp/1BPwI05slSW
NsQb1afk4HuNC9jJgieZYYrOZvUw0B3rjyTEtjk1kizS3Db/yYNo1/usTY5NFaiYVOrnJoUcWtFH
fYx+SoR4WopnpNn9UQVlVNTkNjLBbJGlrZTOQhK3Ws+5ibC9yL44qpN3L22PQRW+sFIiyZ5xAK2t
9SKxoTjv36fAeQ/1epM5A5TeMUQ6ErR7YMhLI6i4Ao0aQVQjAX3VhyQGUfGvbS2mTHOyH3ucH5ui
OJt6jGNJCoc+IYFxEsGfpYxeozY/KKZqj+A6Gr4wfeBYOBoR/rb2MJaF6YqDdkUs9phxp4iYiZ0+
kMid0YkmTXlpXe+WaTB4JatLVpxd3pmSDIItFxC9n8dHP3JWhMUrftsg+45y5KHTi4E+sm0OCRxS
EqhuKqFDEujsmLETFuErApJhQXaFQCeJA51m17cB3xXRoBj3ZStMJbvtIEbuusF69MPqPZSrkCd4
cb1vXpPGfFcPeNzWMfGd82OcjjAA6ggBTGNe63QOT1VLj98BPERM9MiHfPOj6epYWC2b9D0rosr3
Dj25r7WUcgXlH+JOaD6e/oQN4hM2KtdF6iZ6Rsk97XHQsfnrYT5tEju8aYDnm9Aw1q3VBH/b7l4D
OBkNGddMeW9I+mOl8YfpfIwTUtuiXyD9mqZu2zg+G0bL7sHMKLf8c+3C8E973NxaLrItCNeLyvJ9
KsS28RGyYdRhn5mMv6BSNs4D9DRHq9aY+iXX1JyOC+HTh8oMAHq8wl1NYgx3CNKALIbsCWMt9hNM
Lfa2iK9kz6dHDXsa3L90BoD+dJkW8eVki/mckdRnZWScxmjBBCKW3nvxY4zlacB1hAEgTgl8Tz0u
Nq1HTELdE+ee9Im9K+OOZAbTGrd06FgfIqwYhnzv9hpmRS5xjFUwS5S0p1O1Gdz1NcQeSJq4RXfO
VhGDSLO3F8yI+SS2sxOHJ1hlJyurm12mlSchEnfTzrq1mjWBulWf99LOK7bK8qjMq0Qg7uIS+0sk
MFdiL2oOV4t1gRu0sIUOoeu9XrBAoHtFse7ggmnyXUcDY6jwSj9BSbNOnoc9k/qKsaG0yD1ppv4o
DNeUecyHWrfMTexaNzeoxCnoX3G+csGXoKJMS4OdnvoST5J8wKK8irMZvmKjnU2vxUdgmg9NiAtz
4qXeqRU/6h+d/I76CkUdQ9DWhmZbLumWfZz0ZMu/E5DXD5hSBedwEOneL623pAmyyxzNMab0xSYw
CofRFBnbUVfdDfQ/h2oS95HnpYc8zQ2UI1LQnjfFOdcIv6lGvN6BEQlcGc0rJDrCYeVZqrOwPELQ
S6v7wXUUDnxVtpAfEkYq/oLBNm0o0m/L2Rf+uMf4Iz662FS6fZNdSIgO1k7Cy+lVgsJZ7w91Dk5v
MDzcWgY83g6GIOaxr80Avc50omPmtS6eqxQhoVHBp8MuZo/Y7NGO+v4wObiXG0AqGXUngxZyRFJ9
J5JlM5vmH2tKM2x/zfZsN317nmPjdwM5fVfM1XCO63lYwZCJdpW7bLN5NI7YrjPMASXEkM/2cFhn
bMha/BxG/muWjAkiOx06S4joqHDXQ0kPaVnpeVoenX65LzselzgwrqZGawFiAn9Q69LD/ExuhXHy
k5PgBAYRlQBDobGH5DTuOyMn6H7p93rh0iU3jehOjuZ1IBkyE5UhyjpdjKvyx4Ngnx5JFIV7jHIB
jNDIetyuVhkik5PPSs3Gk3obdYwIKi/uG5gymV6f0OXF9wkMcYoVIFCaMQLJKM3KDoc2yQDOOpQo
VUXuU6yVa1IjgdW9+KAkXFXfgwBn40/kwteBsHZRq1YptRnQq//ksftiF+JFVRfFiB84c7L9ZDLO
i/rufYxgO/qM+2By558+1qgZIaUbXeoZnEoa/dgYlIdbRY3O5xk7CQRVi1Ptpjb7WqLorOjZpZm7
a49CWrqy8jAiWptc7R5+1E6dpSJMS4iIHJvrHG8gNRJrb9wbdgPJhHpdDAHjr+6m6qR2YfuYomIf
p9Ct8hAjMQ3fAEl2NgC8104pHuX2qTjkiF9g9bes/byLFJTiSYSgv0WXfU6SGqxDO6dMb2+iKXBF
w3Yd9rmLR6ePsIlR4rzpkAQkiCDDSlQKNZ+iZcOuTyntcqR6gppT5ZcupLrsESFaGXO4ulkTZntK
wRVXA170qx7qc4Z0HneXhtaK7yiRjIhqffWpuP1jTOfukbdAVva2yKa9MUw30SfjsSSwGoflGP+a
qdphZ6g0W4og/DcNRqcXHeHZb70GZRlEyh8Lo8IV4jn0ZPg3r5pZ+Bi0FCejR/ma4s/CM28eZq25
b/XgFjmCWaV5pbtFG+JONwfmbpEnP6LJeVYZQQ3aLZtBHFxiaXbt8jn6MFR6vdmaS3NtPBuzJBeh
iXNQDbQn2cZD5z3AlniYMNHdYfiPztRrj7lC06QeMNCObdheVVRMES1IIlzQ1erUBfVG5NZzLgHN
WqprtBQ8Rm+C8xQPFC3WxTHhTdHpjx3KF/6fTGCVeHRincX0O9XJs29CUDRzPlmhlTGQQZIRhd9j
jCuquiNEbIFFUkYSfVvfU0RjaSWVanNIf+KN+ZsX9Ps0ad+Rph0j5ivoirNpg5s2SiJOujsWA3QV
e5YeJxF1kYtgwBqEWOdF8YnVGZaT2pt6gcgJIfSwPljl3K9Sp7tJ0Y7N+sBq27zJ2lPhB6FNJYIP
40bW513TPmeMrhHJUPsWgDZpSltPZvMFc7x67U8eJgjWfaP1d4kHCzpsYTp3bXAj0QdSLfNbN+DS
BXqNcCbFFN71IciDSw7ObXJyAu7nN92AD216PCAEWOAa6yQmPAR+0QB9Xus44gJuweefpAisqOQn
5H77Y1BtSQMKLr2UoiZSikQyOKdmM6dTLaLGIQIvvvPH6I8W3VVozkGrX3Qr/Kk1gSUF/MkK+c5m
9ipq8klcp5JzDRfCvfwYtxd7rB5y5q2sPkhdSFJOtOjLKLmGskplw94SJf4ppubzUC3Bh14UP4aJ
WEA+t70RP7p+cSDS4DsLs6MhAZAC5Bddr37MlvbPCHJqyXOcqX9rb0g3aSB6ThHvSWy+W4y7qvAk
2vpYWCZ0MdfWaTRwuePRCULb2WjaRCo3MTbp0Nh7J4ata83pj0JEfJgOEd61aw8gcGMzdFff1uKF
TB7j2c/8X6RW3INBbWW9FI/DVh99HKAkVKWkQ1X0WTo2CskhGwH1zplUv/9dyyI+6KlKP4OZFKso
/i5jtwGNrlFSDyXRZGG5m43dEtPJQxJnOezQTSxMQ62Jotra19VAgyM1d50GpXFsvJ0Urch+XLYk
zkJ7TU3Gi2TxuoE/s1TYHyt9fWr9SrIFwaBUeKj+qI7ZtaO4RjzT5ytvDG5KOKUUGIa8qUiQeilN
qEnIqRUAp3BrU1bNmM1iKTChvsFQAV5phOSXwq+QODPJ1dna4kHNACIPw4yR2pzFfwcASp+jo3Nc
hbC/DG+ESiu7Dtv010m3m/Rj6zrUvVT2o6HZaJ8f3eB+EPiEVGa5MuCeHJMOv/rO9ZniJPmJLPeS
reVlsEkeHJ1zakdHwzadtdV5+S51XfoxiP+IdLX7UbhPfV2Ga0eqyrR+BPW2fi9ylc3oQXEQwnqp
hXhOv4aezMUoBSjDnnc1sRVktGAOY1sbs+dTVIpYPVnYiUp8diPo+gaZ26SwA4rQ7alTsFNW3Cls
PuxYR5/Ow63N9kM3l+yurEhpQbPY2Kj2PQBavaM4yCZ724TL1cAk/GCjuhhwijlate6R3YqQCLHG
SQlEp+hgOwOtUb9B6qmVD2rAqZpcc0S3Z3mXQcuYs4O+t0X1YfUaGW7ivpt4UJXqNiQ+Yu0087Cz
voZgvgVaR9yLjUAtmUv7mOrknmfunwoZxK4vvAvm20zJPYD8etGtYxV+ETsL9qCbKH3Dg7LpWAZt
uTPt1zxyMPoknGanEB8nstH8dX55AZs+eQHaA5lQ2S7TT0Xe2c7xyAPChwBv/muawBLyqZoqKTFU
mmWlPIkJMWJFuxH286FGbsvCXuf3ywfJLJdUF49jQSYVVHiAsSCTLIVy0wTph1K8oRRlX42HLy8U
DzO87anCL7IhrTEvt17m3qZwvGsrZ+/L/nUAqoA1hmYrBB0MI63aFlLlJcfNLmlicv1XY1xNx69h
0khdiknodPOkgnBOwGTHfqd2vrRur93A9Jhp5k4qENXTlVnLzm66s1+aUJeyFzypWSbT5hgMcOhC
srxkedf0LM/qkSvkREYNNeSgaBi/PNeoQMD1Zp8vr7kNTaHn5rLSa+Lof3BKh9SoxbvRZeXEOPYT
y7oavzS4rnoA7UNuyTLzWCMAR40w/46kjRZ/H2/tSk3UILRLqDnPatKrPkOoFszqU0DnlmF+W7fH
wWM20Xk3Bk3sLLJGqnRWJjx95XxbO85zgbkmmL2ma9+jPb734fQIHMbAIYvSTYz/G49HDYCh7gat
Teqtei4UhqAxYGHkwwHBJ/eL7j3JmhnSZrZRkws1wOqdX9ioPistUYC0mWwMbPRE2uFeFC0AieI1
njUoDWG8K6mHwR45VxvQcJXnzppRI4fPgKCaHEcLPQ5RD3BxABKxMZBwxiwukbwhZeIJZSOTTws/
BXrQo9aW18CX2l4WXsIdL05HzZREGowH2N4UQvPBkjueD+UTKXd+lfWYVc2bAusaqRfEG0JiX7LS
Mig91VVOY/ttou70ZwAfJfEyXjzh4sWd6cwlO41dLFtFVDtGOJwXO/qRs74khp+C63E9pnt1LIK4
MCavmaSmbXOj8f8pNSTRs+adfD75tRIWF3IdZ9UHttvnBL8pDGiGdaLw5jkyIJwyk5BTF/hn7lqn
2luFQ71L0R42Uy92coQJ1YyZl8/HUrRX5M3vHc2taIIXpA8MLsAyYNSbd1kev6tnqDGMaecRaxUa
XrWNKoJcehQm0qNGSuLcueL296OrEtL6UoAv1bye9icHpEDFFOzRllBmyCfTH/NPgCNd0AerlWJg
oG0s8zajUJpTU16MVzXiEAWmBLX7vMQvw7ezVOQE2uw9oXePLucT33L2TaAL/BkYL5X5j+WVnwl5
SiSsIbeMDDX/tr1dY8E9VvpJzae6NWt2zqIrL4s0Eyi8rNzV895GD1DZ9A3yZl0SavteolOybGFG
Rrhg1++UqlDWc4m0QrAK5K9SgahoI46Fs72dAhk3DLWhT6HW1A6WV2E1Z7nbMgmBjVPuWvlgMfbB
Fdh+NCPmZTqphDsbsfNU2wcrqn4UYQCKPTPTst9MVtRvPttWM2CUF1ccCClQIvcTLcxBXjJWunc9
IMADmDSR2lq7K66xR3Ush99y1UvrYQvbv6Q5iqzVNOd/JAY5DdSQSsHN/vEa4aWDkwP3tZ8hDdbR
+sg6vQb6HdCJitA5Tq6frNVbIAcD2LsUq6bC+NmJn9UEo5T35uyHN+VrkSGzZo+E/dtHhwpPgKzW
CcJyzM9goV3Kea6SCjzdj8QTkWH1qsG9iJ/jLUAbUpvoVSNiRSADo2mxUZvTQhBbYjRPS+42dLw0
fwMfS1Cjjx2c1aghJOa2UMUKSqhrWfroaEk244rKV4utlo5MKjo6U/+LSRc2aaBgSysHo/0SBFnI
SAIF8+s0psambIs/Q57cycpJeRdT20oTe1TFJfcOY5VX3QCGCdGIFgZWa6Z4awYEuB5AhysLCce0
Dfw7xFmtGZ3UpacphCaM5dnSR+scYmoHLL7ldGn0GKb/lcVT2cyDR+vsg+UaOCy1LjBpNYuFMJpt
hqSCbjcqSMVLV8BEjHekwqFo+2+dgYeGjcnaHFlIih+oo4C7oXccjAA8hQ7MloJbpx+xz4VJTlyz
gI0x/nbTdC9vd7UmZmnCyxEIquYhro7qP/cYKVGCqTJTj32o/M5vHN1PYiguqR2TiumX4YmZ5npq
NHcjMXBlWeAneH2n/r2yKjCkKD7G2W9TOYilCmpI9fzEloeAA5h3VeSFtW1lgiPbo+0xD60jcT9P
WbjGoxwWn/eyNF0NjftFgQkKx9C6JYIJZD4rc4w2X2DbZmSKSj3QiNvxxg9IZ2gt7xTn1aMVc+cI
NhvX9KNddxM2W3eWocwq/AG5xs9iY4CUaUhPG8d5jpmAr0qNrKqeMh3TfS5oQNJRlR0GafNSeNWd
hhs7Qpnllz99K5V62GTQSwKu+QBW49OkOnVyiVHqkhPLViDQdQUTSaaSGNDTEQHD1+t85CGqQmDI
mHXIChu266RnqHCKjYE5WrmR03fdA30c5VY31a89S7JEVgq8TrkbDw2dkRdA+oM8/KMa6F50z5Y1
vI7TbK9NPp8sy5O98lgKGZdoTG2nwdrMEzFtIJarbqLB8NzsO6ur45LrlIA41Nr4pv8F6mGXfSxJ
8cuMWSJMHfuFSeisdVC2TA9yhoZIJ2m2dg2Ra8rdcxLqC5Q6+7GQjA8iZu+blqSSxUzubR8OVivg
wRWSPEU8nV46PJWAs9uRrYUYTpu0F9C3BpR0owfhRlEueten83Sii0uRsm4C1uNQfHsUtnBzUL2U
Ho6Vf6euongvGtQYTosLUOtxvDl1NjyhELsyd6vIQzGpP5sloj3tQhYlO8/fCbv/a3BkjL/SvlsP
CafstZ+WyUDWgZK7lju5nIkp553EZQDSOBxUhmFrtr5VAAofNQFR1psyV0my5k6rxme5bzZw0AHu
hzMOVcjIZQufMh3yDB7zLsp/V8ObWkLVelamn4RvYNtQw6W03/KAXBTylii1ZvKN2vbOY/a6o83/
1GJnaxT1Y9x8j/7wq26Yq/spw5XcpGRLZGrk7CHAtDJSVSQ5iYVGWYVQjNdkqKzBXz9ld1dGwcFP
SPCGqGOVrgz72jfiYo6xtAfowGvgL+/sOjhrWrgvjOxLmXIQ2gP6JaFpNASrVpI+IpxCg54KjByA
o+aznEv0y8MUQHE6iGQ4TX7yDuMQcG8mZpG/qRn1rNET7oPRSw7KGEoxvUgksiL2AUUckMO/zIVE
60fZN5QnKqMQ72C7yb6VsZDjsqMElbVhB34bUvs77fIXGdwjt029ShFpVO0fv+ruIFH+UeM62H77
pavfhE8dhOtOjbeL9G0A5ZScobGHbdkx2Y3lw9f21Q2J5lENgA2PiR0AzcoOgitegA8hdL8togyW
WmJrSYx+lu3TPFPeVxgyMZIEzBs96WBFdVhIit9gF3cu8SlrUWrfChw2XSknnkfgqWHNhAQiq8Pn
bnQw4csWf3maAxhEETwZ5nOIiobdCPltrW5SBqPkIY/uuuiMSg7in4YY9qy8+tzc8HoYQBZ9fQEm
vEiuEuqFg6r9VO9Wafcy20/4zDRzNyEhC7J9VrUQHyFmWxg0QdFN9rOd7fvUfTNMlmTYpl+xpNTG
RrsNOpMRKXWI1fpPPj3tiSTgt97wmw3jnXXg9vdwzSDCSysx2aURp5Lt0PvZJGZ9SKb0WORYB2iA
nxJer7pbZ8O5Vu1NL53G1Bh1GMw/jk1QyeD8yZ0ZRaG0k5CdjURH/4e7M1lyHMmy7K+U1B4tABST
tnT1wjiPNpu5+QZiPmGeoQAUX98HjMyMSM/urH1vECSNziBBUIf37j0XEvSvsoPHICYfWyJbtpw/
+4t9dpGCOEhD0iG418q8xNWMVECwP3Pc5gitk2G09D+XH0RaIE2z8dUsq+ibAC7rWGktWSXNfdqy
oSiWDxovK4Be3Rt7ryW1LFxSjgKre7zxu7KZ6ToJtujmCW3SkOsZI+0NyS0Uu0XMbzk0tqXGOG3T
slrVCuOm7b0s1fG58n+URvu5EK2WPSONj1c8Lfsmbx4WpkiVuOeZogdFZNaMk0P3VD5DIP2CixAf
JiM5wx3jygOB2y839mG+vH1pnCfTMDdNhoe4W2h0kESKXQiiuupOFDE/b1UWa2LkiLuZjWj7WlHn
x3iaIANMxHo5hXrOat7y8BQsYp6qCgUNFEQwbLVEXr7l5q2rfpNQLhvP2y93Xuh6yx7sVnuiRnEU
rF5yp/gulvrpcpaDer4UdXD0wfOns/e9GBtsMkh0zeIXYcmYUp0fdjI9Ll8P1PJsG9PepPhAM8Dj
OuTbIPCxpGfTwGRXfKdO84SFjwmdNt7yZ5sl2oRL465ZVlbLab6tiJdy+m1/PRFYQBOZrsfybA0d
DrU4S+bbDrAHr4DzODvpZaBYZnA8R1kPeU9NKSIJYNpKG4tvk8q2MDZuwX6YXcNXfMkfbsfAa7Qe
C244NZyJeVlqB0v5HtblvTfhV1tUnrNCcd02wdNtJhlQ+YA7MlnK099Pa1YiXKIfHsDCYiaEK4xg
tjFEqUtWqo9lrLnN/W44XwXCow06UYd4HVBsCjnOnR0lv0I4GPDUk5NVwzZMyvpLXz1r4b7cCFLL
otcT89e8lCcceAt+UEBbjqL3/mp28UdtiB/1o7PNnMpdtzVf6LKquE02RoAbVOstkkgy4liqLtUL
+9oBS7hzhoGUpfGATeoeif5bN0pCOnyu9PEpLugkY4l4aWxb0EhMGbqyr7f1rVE6xqoI75LOfa3a
hrzlpRpnWRQDXBdnox2JP1SQ/9+CiAWazb9I19af/ed//ASjTyP1s/j5X/95/Tn+x0fVZv8EIv7j
H/0dRGz9j8C1bAR7joX2MfChxY4/u/6//tPwwQ17JjEkjnQs/rMwcP9GInbAF9Mrdk3T8y1BKgxq
0b+RiB0TfLEUWMERYrkSVeV//u//9X36n9HP6m8y1O63+3+VpVq/K+0C1wMC7grhmsQ+eN5viQ8W
iu3BNMkk02aU36OW6Z8WCniqYtavBdHvFuBCYr1xSIe/GBMislrQKf/lpP1fxLGW8xsyd3kXpESb
nCbOBSXEfxbHDkSawQuzMMDkskHyHD4zaiIn0NbVJepqq4v2wgZ7NcT4OSLL2ERu/0tPdbyLqXJR
yMIJ+O/fkv07opm35JiODQMZprv8lyiM1hA2Pn2zPNi6JnwhN+gWqxkIUe7/KPrUfMgntUd23e+E
iL45LlUJ5Xre2qIej+ryKSx9ynTlqHbCRS6W5RQBfTmTUWlSlPdNY9zVooFhSaDYhhBid1357d4Y
u/1oW6TPRNPrv/9E1u8KZD6Ra7IWJ92Dgqfl/HaSG8PspqprcWXI2TwJf7I2QVy1mxpHl6hJbrcX
Y0mXTfbeqp1dVtBiFCuPXK1zMJUvCRGu96UdvIe2KTf/zXvjUq//Ki5c3hsXOqCPBenvL9f7X9XR
fden7Ygg6NBH41M4epRozPxQmZ4GW8x6u5MxIeWi+QD3SWqWy1Rvk7yYezFOeqAs94VxH5kk3v03
7+tfLkzP4kfIu3IIEeaL+k2Hm5rGBJmzlXsnQ1ZZ+ithwmtAioNhDvNQ7/Z3esm2WAzkqEzGN0z8
VKTLZkKbic65YJP079+Su3xN/3SqfNdEF0vsAaJ9aQfLW/6LkFx3Fjw9ppm9SKkgumlonFgabUw7
MC6EL7TPeXjJbBE9NiNRSKXlbTR8UoReXrIt2oHdQFhP19KB3lINhCcNU05YiIgOZTWb7+0Y0QIL
28tMkDQFSDgqbua8eMTSsC80j45CQWWl7cWa7tPAdQ+TUeF1JSWTdomx0cEkNlAqv2H5QB9nyGnb
VdXZ6XyCnOru4IrqI8ZhdzctE3aeWnthdFdBAta2qlp9JdKREKBfScoyjuYT9H0ffBWSGPwsimRA
T7bYFCUys7Ech7W2g5d/f3qpFf3L74QKGvoKUoK4kE3b+e0El4SaRRh51d6md+fZBQ7FKDw1qIJP
diraQ9rQ58iaYHiYQtB2pTOf5oxycUr12VAonbwevXppGdEJaejPtvD1ViP5WWv1Y4wrPjtiVLqh
c3iKQ/973aSw1xItOb/2mlGJPahv1B9hnwGvDCQbOLvboXHyjwiCHrLAfpEaEXrc+ebVaDncbmXL
bqD31MMgvWYlYu2hSrRisCMc8lherTCoDiO8x43yqpPflU98jeqa99O073rXehmcUj/G4T0ObPVQ
kk+LrWe2Xmb8hFnXxvc0T+huatPYcPFASYjWnl2xb++LdAd9smXlQK3BrboGwkpVEmWSHhyKsJde
1tnFdr9pimOEK1nRxQYzu51ZjB2Y4FDJUBTjxw0H1W6zPRsJh/inaJ2eM6vqz17Au+8baoZwU4nN
i6LHIn3X0On3TG0d6bSzPt2Sd/E22IbWV9TLD4HbGOuhZq1p2aUEMde0B2cJ6sxNti1WVVsHJvZ0
3ZsFRXNHVydr4WZ4cdKdKc+icJz10YidCTFpvc0LJfaEzn+Ww/Aa1FVwvH1HXh63qyYWFsAYitlC
mB8u4ivwYQu4bHTdc9pXB1EgwEeAuPENCn7Mqgu7JnlEpHgq+kKcYytLHkNjSB7NFNJLZTZ4Yqtm
B1vOelalHzIyB3DDJ2fL9iU6uzWfEeaRvo4GV4uN4ozMJX22UevhunWaR+kl6aESLYGGdf81ITj2
3E1WSWlXUXUBkCQzdyJuIBhXQjPLp0ZUbILBsfmf5OmZdJf03NHd3IdjvGB4wq1EcLOKK4thNpie
0rEsj2AoEtBM5MmlgwN4SKGWLVEpHwboVA9VmZgPIZy7JEmTQ6PV59RiqFCFMT0MffEmoTfNqhf7
2ZrEk2M2xn0yLgwJ7gnHfCnniZNsVfJeawq/GJtITJ0PKpL+/e3gRm1ykGh7WXzzGP3h4I8/ZC6f
o4f+t7k9FmMGZ59KP6KwqxltK08W0kzWblCiXSjYPxZLGxxBbvSIgyl6zIs5OPAjibEcc1c3DKat
iKeL03q720OOWcYR9stjJwoUCTIAGA+y6jmD8buLMsdcMcAYT7eDmboUSPV8NZdnYAhX+3xJ1xI1
NXDhPdwOPWkwR9wt32/3ijZAFMlIx76TsbkbIGkmcf58O0yg/oPZL7eaQfuuUwCRERbhpPF7Z9PS
SjnOU1M/yHykxjlJgHqlv2GCnc9GXR5TJeSbldBHx7MwPgvEjFYVvdVl4e+xw2iqrykSEq9Tm16x
5YLAgb6ty4hzmW34uGFTf2C1WSXejzHJktdecxGbQ0d9z30j1lSCpix8lAcATBCVIAS0p+85STAP
kKxy3/4aFGJ4GACRKP2mvP7keIqOW9zuvZQtI3FNe/Iz6a9Jd51ikjoh1jxM/C4Ayzh3rhrzg5u7
uAzH3t0khXvGhCbvEr9FjO5Q848o2610QLiybPDc5gV9+mgEXDGkmXUw6+SXzdC2lfXoMHLRWs0p
rK9bO0CqsLtFE6DTpYU3hY9xXnzthYIKyOALq4udb6uCa2X0MX4Uoo9MsgnMOgU3pu3XtPeg/euu
efDi8pEo+BeCLr3NGMkAWfqiEbZADOSEa2yQkV7yOFF/nM3cmY3DTEYu8UvU5TO6NEn67pL1+mD2
QA8aRBW38WkGtvmiuZbb7ktA/PIjMxWe+3k8SfDrgBCmZ//WswZawj5kN+c8ytIdM7CY6uM4Tl+d
zpm3TtJdlY32QI0MErjp1s4sIdDVIzqwFAd6EEBMEVh4eYGPKJ+fqZM6Z+w4kpaKqHYZWllzItLN
lIlxbPDoWV0LidQqTnx/D0GUjKc+8h/8esYwQZ9k0+jMWKGI2rs5PgTDClaKpfCuDKkoO0FIeHqA
FADXOlKqhOBJaN7TivbcN9MoW9arIBhSSmBjqapTSs4Hz+rj8ySsUx+jCnciZLvlfLXUcCqr1Hif
572Glboe7VhTcs2zPYmM11nRjWBDlu/8pky22BOO80h2eDa8JxXFkmAKX0ysmkuPGcO7RhgeA5Xt
LeMtUhGitanaSTX4a+1G80PQPLZuah3Djlwxv55q/vf2jEAoYGId5lMwteSHaQoh0wge3SwC7yjz
+QKCGwlfPB6ypnCPdYB9s46YWTWGRDhPrAMKYzv1ZC17yEWOczdA+Y3KtPpuBhU+uLFO90LVlya3
q6spf8a0XI9hKL6wqHEPmdv+TNLKWDWmJw5GL+8tRYfGBZayKb0CATtZanvli+nJc2aL4C6H6TgA
dDbbmb8z+6l9aFVY3A2l53xiv60/Ej9+G7LRPYquxRbuEBeFQ5VwN0sIoj2iFpnwsfXaBS6Wu0Br
h+xgAiprBoA4aPDLDpKI0RX7MvMerLSodoZc1zV9ECKQNGJK+pM+qkAMAWF7uL15o4+6x1rJSxXV
xhG3HXgdjbmpV4l5kQU6+aiwtrF8GYamZRgYkgOeGWb/wIn3bpJ+NLE2LnSroBlyZkEn3zsgy+86
JCIosLEMyVQBBmaN2qhB7KVo7vMWH88E1rwz6kM11MN+mH7i66kupOFiSAnbX/Uc0OyNmMBTt0av
3xystDG2QVSBFa+EODKplbjue2rkVodyMYKXGWe+v+46hkIVkjAIJ5ReHR8hS4pincEOOdgpV9Py
Gj3AOLzwVrPjCjoIhaxezqlgfxv1dEQxC4+ZS0mOeGjGFbmlEXQGybkJw9o458NCp2gpGCJY3XCZ
2OseqUrq/UQYMz/EpOwmvn+wMT3sWugcuaODo0LQcRcnAcRdahXwmmmPyiF/gZWMxjrYRHXbnEbC
S5A4Eb2+9AXoJk6qeg9nIvl6+ti2Qg6RzCEOpwYdTdmIO8aNdht4QfqqtPmrxeOFJtJPn1rcFarT
4nMYjHk101TZWgbwwRj3ELLVoT4hERcvOaW9NdQHpqY+BfTrszYVRbo34gn383JXqWE6M7NwivFx
xz1z1OBm07MqikNmEA/WjN4lKAFy1HB57nLtkdBbpDbgoKz4YkF9M8Z0+Inc4UDt4RK0uLRtR2b0
90vvZAfSPUnA4Cga7eNiV709AoLDOwU24NlmFkj6c3hmXHE8t779K1Wf2kFSaScTiSQRfDQtrNE1
qHVy4IoeOIhPQxWWmLFxWpu7RvgDG0++Hcfa3CZu8bVlQ3ai8xCdb7duBz9GTz2avqLnUaE3b0z8
dhJPImIF53h7CizN49T0xm6a5S+/t5P1YOqr4abi6Bme/cehzPn2GmLZ18lA/LbP9otS9F26dk2S
wQPK7uaSFW6YV4rT1aPTPEy55z0gaUSpGdZPZm67+4YKDvEjBJDfHlPoa1ZROwS7rhZA48xFUKHj
9qlCdhn0ffNwuxdatnX0Atrqt7vR3kWDtOUyRpjmFcnGC1zkHUtYeubZ4pF0uYogDnTp8awVqr0+
PTRCx6vJs6ariaJbmVHzHPH/YNp48q0gOla6KXCe8Hba1mrOgcxerXD0z1aPb8gZfQSsdbQ1o9h6
6jNC32PPWqGAaB7wAMFqHU12YHa0oTRFu0EtP5+g3Ng1sE47qs4B4y/ZkG515xrGvdVJ80i0iHkc
oQ+iLlju+zVVYN+pm3WAqCZlg3QydEA7ssj1ChPgfHSM6EmooN3NYsJFFcOiHVjYqXGaj7dDlQeK
DsY/7hNwHfN7m+aNzXlmytTez8TqNIjYvec39JMb9zGvYQ+TyVSdWJfTAYMEXhS1XPMvUhKmonYH
Le9qh0R62In7xTBnfg4YU9esGw5T6UHlSYJ8o6LibKv8S1t538LWjGBItntTph6vlhCxYCZ8sdGj
OaZXOSfXtmU70tsvrPD2qaWuE+rTO205vHaBVGoU+blnFgjc0bhL9fQVl0m2auz03TAd2vQmVJQ0
efFKtl6tOAjWaLAtnFXX069sC/ndnZ1Pf/b3YzC8GmWMlGz+KEy4nB4ZM6voJa7DBFJPWu1AWLID
DGjkjh1hTx0UM6d/ZHHyHi8zTO6MO2zOHa28dd3sbSs9RFCp2/ghowG760NWuHYXATAFpBTCN2Ks
iAgE1YcRME9HoLnZmZ+VemKdj/q9oceFT5/Uk9a3DqkIiQwdpv1Af3WXD6BW84Xm2ljJKTGrdmUG
6qdj+Ao4WPY5ZXSDTT94tyuvP9D4AswOLSzKvQOltpUeAGtTUzr6y3B5O+CV8trYg14lf3YznzNV
3a4R3sFCWrhxHPcRiCeSwzZb2RUuMqOsA+JnzO2I5gR7HBxHEFf71DOeDEFgR9UM/maq8m+TVCzi
l/JOgVQkC94glxCQ6gVIArpJrj09S3r7KIgqMJwwEWOkEWyHqsL6FXKqsYqU69lYMktAORMN0Xxm
HyKti4faLJpV1EwF4rj4rqzn/gcDxz3DEDFxwpb3gYERsxz9Zo/W69eIYmsVpq69tSbpvkWeuMrG
PcDmlVRAPesI1pvwNhmLV0/WX1q1CJ1rtsCODOmIyjE92+hHu6b2HzN/WX2VLUqyqn7nK7kYefjW
NkOCVa359BRAFGRO864b3WTlDTnxmnFGs4YxhE17dnJo6IHwQFmmfRFfjVziY7Hba5/l/rbrjbeB
4adM2LWnegg2Nbku2yCsW7gFZKiEbRjv+9yQu9kEZXVVaLd3nV/Xj0lCxbAF0KNAvDie77Mp98hF
sOBaVmFxHoAisFl6Na3ePJujqNdcwosmpuEk/t02VrcOIU9526wsgwBz6fZfSwpHd2PQHSt7ireM
e4xfrnkvFhYi0XIPpeE9BOlhgJnwWZtoJubId+C+SL1PzfJrw1pqlw3BozkD3wjtBKWYhfAXvxKE
SOluEUT1mxyThemDIUhxvdVhc181yTMy7bWBrPHMt4ZkC7L7KTSlvwkySsrYw9e+mr2Tk/Hrhw6V
NVtr8HsU98wbkWG/yoUzxELhXGURGiGkCIvM7zHwxvC1SsttVes3Xwpc4oSME6ajSMqJ24pcFlAZ
1pg9QqVn3JrAgFszrAi8kwmuCQi24O3QYqIjjJr7oequmVHUq5hA4iTTrGkTMwzZFjX7sWsItivp
M1KbABGL27kCux/Vkzha6MqPHvoj2DXza+AG9XEpXc+gVrnZWUmNmgRfXNLXXwOFS3gyX6pSbg00
6wWjUGAda5rsx7hmT1n7zjpvvgVz/i2lQIFwKZzKu8F2g+PtPpFQCEsTzIkLsL5eUPM33vyf6HrH
mpGN/T//HNbQ8v989ujLbqvH+Dmwl7yxcdUM3oefIXkiZcL2Np7hbAtdZnsSbOS+XZ5AZeo4VwHe
KhcMoWzzdQ+P8ng7DNj+tvpHzB5cmKuJxdo5zFVyyA2gVN49QQHNViXDI4jmcyYBYJeFyFd5XXzq
YkKFLDosKwgHjrN93xWkCrDXBZOZAWOxvHjcRlE6P4VNAcI8xBJpjdGjv2u7sHhO/OG1NQOxG7qk
hAuDWmtCMY0wxz5pa17jAZGj/6xa2ipyCN7NqaheZKgrQBkEKEVAW4fxYFRedhxFoK+xTpq16xsd
MsGamDDMn82QH0OTrJWoJ0hp7BSVDF0eZrzLVLT7wr4zJqwjgbDh50XO88TARQAE+Kv5B1+2z5Bt
uAdcHljg0Beskxog99jL6xjPYpdLr2ajCI9qZjYm9ZcdoHbWA1Euqzhfmtl5VN27KUqZqipPpF/s
JFfy2jBLybNQTgusoiuz29jBnH3xiqI9hYSPoF3rynVHv+yc5eVVWMC4ahnctMTBIe+j4VEaUCpo
P/Tf8ZvsfEwjw9w7z74fk61rhiX4+Lh8q8rwVJap8alCqnfEBA7XqYjzK1M0GyU5bGoW459RTY1H
JavKn5yPIcKShPPzZwEoZwD4ZjPG3OeQws9llDZ3ran3jdN534pSYITtXb5Xk0J6ruInRAhUBhVF
XjbU/rqKuuxgG6NY+4Uz71Uo591cMnRokQvmlr6jNDevYVumO7OZdpQ4umNX4nzsY+XBM4ly6oGk
9BmeMs5+awBz7SRGGSJTRNPBPE+9g9eQThL55X1mDRb6bu8YUVBgjSL1yWUHp0UVP7d9qPCo1xid
aMepovevvS1IMCMafd86CrKiLl9i9gjYpNgFR4ufMg2GCn55v/Iwe60VK/PHKYJe7YKcaCvmIcP7
3gadPrhfMcv1Vzy81jQZkKNNAobEjdm/YOngVG/bevAvYwsMIy0TJPTIArChnuhOVgfGTJDeqXq0
C+8zg2cUO0gW4LxMDylQkpUdM0lZE3wxTz2pjsm4iwCqT8H8o2sKAglDJJQGxVWACfiDPJMGbtvG
27SFoeBPSXcRAda0FOo2Yjs0i/jK9krpjzjuWaKDzbveylLSFTvaRt6TZX6CMiXcvKqYwvrgi1fj
WYnrWBzzhFxAXddbZdtcYxMmoiya3xKNPMTW4zPflj54pVzIlgOwNcQTd/5ixQV/bu+yyJy3FhcY
QwQmABzac0Z1uKt4Pjrjd7lkeQ+0kRptKoyn/Zkyp3uerA9fFfel27WP8VwqKtBRfzEK7EcOU1o7
YtR29YeW41WW0jxHWb9xOb1HnZRf8jkYT4PnQZBNvStCofeoNKoH1YRnP0b2JkYPWOBEyybT3r0k
CnGV2R7W4ai7nyltRz4dG2dUyXaGWXvqE/U0exmVdPdHI6YNqssUf6/BYjt19KYT6JdCWASyMQLW
x8VGjcLfeUgu0Yn2381RxyCY3WTdDVO1H/ZQIRL8XpOCmD3c3EX+BqLA2ATuTuhWrM26jje3ygF6
fW8d9nh+ZFTuW38sD0MGEDMhMHivM06H4ziIzwL/o33VDMpu2N9re2iPesieownZaKprGxaQtfYa
lJaTli5yorq6kHFgSXaR0rY90nqSbazZeMYU9Ea4Lru5Y/tPqbh+Z7RnFW6m25kIza/9fNAJiDki
wa+eQa+ZRdLCrmlD857UPpa4dJ4e4o7hULS9cU5bgxe1o4fRpRiAb+MSOKG1Vx32V4tNCNlhE9fF
zPljYeud4ipQJ1XJ13GSDSkWBBVYbSlefUevGXj4R3XvruNQyYGOSmqf8K3/HETubes8NY6lekqm
QH0hWPgLBAScFeVc7mKLr9jJHWtXt3NMzmBMgBz9eU2Y5aOVemJX+WB6RtMcrhAD72pCIkOkZWfs
z/5BTtWbY6XxYoFBg1yCA8xrtFu66CIuQiN7JH5AIFhDjWSLNNyZMQajaDVM/j5h/3/q+hjbjtTe
qWLNSHq9v4ZA0+/Y4TYX1zDVcYqpmrqVdcGI8kYmitozVr3RqgC5WlZNt52WpYXV0vC1g476ks3V
Zwd1sZJ6RKVLuPiG2QHhlYoyCicQAAam3qODEvdYw5nbOYkGXJjUZ7EcEpsRuY3UKQQAs61N1HeK
ttQRae5FkhX0MhY5IUApYEOjOVFJLU4RMlUEncavPER51KmwfhFOMNwbWbZzgw/T1e5Lh1TrZabo
j1+X2OOhv/i51Z5dBaRnxD9qzSkSUZcJQLJP7HXtXgEK0M/DI7MOKZydCpRtpzjKMSQQzADmHqDQ
ZNhsEIvpgid0BmaFRzF3PQUTJEp+emmTb6GDO0fPzIMDRIwiwgmcWCnpSn4GSuJGysDJwM0We8Ex
yeAGhZQs7ryOAYM3OB3Ljq4AvjZrOw0RRT+4tci/jQj9FXWhdmzCdl+rrlmHgzsR/DrZd+DF1Wa2
w8hmRqzHK25Ta5vmNOKHsn+1RTLuyzFMNR1tWkw5MSMXtKezZEjOcJ63Tdvd98vhNuzk/ILRoWR7
f7qnaclavemD8uovbWpnsrqLO93bkRvvg5QRPi0R9WicAffxcstPjJ9ZxaYbwoe3H3OL3qhEzN/m
PBaWF68aurOT5ruAZewJe4S7qecsP8RpwU4BEEzZ+uxApXgt25xp0jGRZDthyswdeZexn9L9WJiX
bOqPsiuLk8R+e0CIR2BNWM8bITGsasbmXV7Nn7EvUKYHhXxWVkLMSmt+hBBcQXV65cacrQcQmmpV
FAQweJxIjApNuXPayjguWm+U7fE6G+WpLt1y6Zr7b5JwKNb7R98U0QtAnVMyTvoUuQoQSooXAJHP
dx077U6H1bgxYvsU0zf6mMwIJGnv3bUsSa9WHYUXZ8LA3bjDxqGAchxY6uHRsr5lI+DgpKB7wCK0
DKj+Fcpo6W3aVHZ2g7Ddu6Lp5AsKyJ2M+9XI2vU8EUZgDIV9BKLT3DdmdU+JHreJXX8iFfzpRuq7
W5UVIdCdfqkpT1NaeElqkexxlhV3t+vhdmVAX0JxafYbvFbV2iY+9pBHHr/zKOGK73BPts2S6YNY
oCud9rFkZ6pj8Kim0P2qoVRGH+rrEPfWymLegP9atucotV5ogJvrvKSfM7B321LZYttHuxN5fvc0
ZAVAsYpKRQrw9G5oq+kNiuZPo8NpngJB2LHOtF9nxaq1nO15dxuERUVXKQlY07lT/31ElnIp2s7c
6aGp1rqks9mmtrFT6Iovc+e/xVA/XkpTOpdY2G9Z84j5Mnr2wOq/yBbRO5FzFpQMULNamu3RGWvy
lhBvMH0tB4Gs6Y9bs4b0f7sb68Vrm6AeL9yeKYHQ34PAAT2vMpUvjEwOZTm+W22WryckGM6S+6Vu
kWNmbv79ZkZb+zDqC8Xm6ng7uMtOTS7brtstUyWLraenAM5PHuZqQCRVAAKLGILCJx7rj9tl4hHi
04rURaKQH8IEYE85Wn87yCDxocI1J6tvzEMn1I+sJwYKeBwvAPOoPPZLktjtFk4CjzHce0/9JT5k
oGgGnmO5OS03k8jmjfqMRjEBrWv6yiBImLSO83K43f3z4OJ1RKtMrzZxM/B1ywvcXvCPl/rHY60j
Qc8RhlawAQMNkeXhxp3Gt9vTsttjtxfIzIr3cXsLv71gViPOQsz41lAjPVbeyBeBBrc5/nF/eTCK
sXuMiDKwqohuFeRlScTLkvW1nPHbrT/vhrHBQhUb32+P307/b4/9effPfy9o8xCI+o9XxqmN3zko
YYgvX2D857d4u2+QhgK6pIuOXPwmjcvEOZIc7+C8wUIAULtAkCGz3TgGktLh8+0JhvNNIuE/TP5U
I/5egslur+vPJVfH7WYI5ZvOMH+53bLioNuYaf/9z4dujwfL0263Ohl0O+1Xhz9f7vb4H69ZTRT+
nBr9HBEzPVge9vZp5/3t1u3u7Q8K9sZdnikHPuqzpPl56OuYCu7g5Rtp8IuCwNQdWRehaRakWS3X
RXy7xv78WvNsOyw/qtsvaUoUBNHlMCwHx9MZXZIkJjF2nI7gYqajTXmeoh53/zzcHivimZ2hQdU8
68lt7sk+29w+SJTyI7kdtN9GG+izE3KRoHyV6YDUCb1A7tJARucCiwddE4gakbVb36shXieU+6SJ
q7bwd0K6KLaCFyNQQHpDb5cW5cQU7W0RR/8okvjVKssncGJA6SbAz0wGlM4NhNkWsgO9Y4FmnwKX
Lb6VWSvNDo80kOE1T+z7wk6Dra2zH4Fkv0Mj/NWr+B8W/dJZ5DdtlNV7oMVhKDtnVYZxtOuEuDhc
boQ5IdSLCBemCvpmN+59b6fROXKibTwvxeYkPIeZFx993uDdeAdi/Bu1OHrlNEbvEIBldcg3wwui
ybgjPFhv+pDqv24cqpv9Js7zAlFL5h1CT1xCx2nvhLpMS29Y9VAYvBSWtzw5ugtXVOuGvqFHCjnY
7dS7k7cPVMx2Kny1cP2uYx18r9333oM4VfXy0EXZd0brNU1APk8Eb9MguSZt9PcZtpDhgEW0acwG
GlNBVLuv9ojpgziCrkjxSvXfA2gwd1r6MLkt+gXEkYA/03RwYpvNAtN4ggUwdlW5ShR2FiMky4sa
0AXy+tcmaSCfq9zCyzEdKsQWKZ2boWBvGYYPSUA/MdIs5UsnvPNrzP5yLXKHxA1ur2nJ2NA1hoPT
G4tE3sYeXkE2HvLgOc9JoROcuY6d2BGm2MGIFM79TseAL3L659L6qADpSrZZomCJX7fhthvCx6S/
lpUWm6rIgGwoiLWsa9a9gD44b/MuwORfRjQC8ck5wtqFiG3upqYhvcihKmnbyUW24ln3tlyFXq9W
aCOeKFFd+OyYnzU0G8RU6dYnantqpQV7Zwb64ZVv/Dp/Wf0aQAL9044GNwv8gxNxcVmWTc6CQw9D
xLt5wDroKfMbG4iOn6xtwbaLLHgxZVStqcvfTduwr991L0pq0sm3pAYPhCZ6jUISv5Lr4xErrCft
uz9CL1y74xFcAYiunnOsWkxZIXQJmihFuGsngB2IvFYmyh2ARSCM+rifXu1c2dvJMPSGVbK9K+PS
XLdNNezTaJIrJ+6dlwmiaTGa5WmWMWqAonBf5hKvD1317bxsG24PRZALWmiaT2apcYFMrtx0zfxh
h7b7f7g7s+XEsW1dv8p+Aa2jvrmlFWAwxiTpzBsF6Uqr73s9/fmmXLVd5ayoin27KqIIDGkMSJpz
jH/8zTGdGmtnRbOfF3DB5KtEKBmDkMgEJRN0T94wV4TQaXjXAXbxzqFJXORlxgWqhRbggaFA90HD
7ImIVL3InnQzm54D4tDzCpsIafSoeGROGweOH7wW+EoaYzSQibq7DsMYnboi+sJG0V3nm2bYD0Mt
P0f4HXm8UlRqv5W25tBjef3V0ivQftlnK5x+4qbW7lWycc6hCBfo041WeCprVeK4ljWJy0QKL36A
3lbXHpD6LuzO6A4lqQwHHd8JNLMXrdGsy6CEJDhN3VluVYxRq1dcVxyeGsGqMYB+NPUG3zLs7He2
EmusGhVkm1wZVliJozR0qm2u10TG0dl1pB4dIH7fqXfiTQSMCO43hJSLev9gRTecnYlBy/pq7dXE
vak9CXdpg68Osi3FdiidCsrCRD6Wpq0fDXXUj5kKXXGA17AxpdHkSsbGHxQ7Afa3loTxKQ+6oj+V
HXbOkukPa+AqfA+lr9rQmUetsRFY4SpHKlS4SlPSDlBKkFUfNoKtngZr+OE/xwSDSAlsrwGeD7wm
/WL2h3GqnWcDcT0q4K+pMvYPmFkVx0hSLjPrpqxAJcNc3vtT5XYmf/6fmcWKkFL8hbhtw7rCohk1
h2LK6mepxdSpkRNaWuHGih27fcfQu0k9idwIrCshLT4PaV2tKgyDDUHuGEwSWf75Lai/qD1s22ZB
lRVDkRkEziblf+KOO17QtBGEftzaoTt5rfpo+awA+N6HmPLZ3xKV+hxCAEGgeRecdMdfOmqqkMeR
45BQagTPABweBNlU7pT0sbP9a8NweUe7Kp8EC3RGo/7lXQvC9acvzkYZhnoCHr4O6/2vjHfUDIkW
5YjzYqcx14lBUJjfeScFR8k15AWcqzrSiYR3YmeOwZa2Kf42aa6ixz/Cfnzwat25D2tyPoMfpirf
csAcwB/jJwQVQ2f9ogQGjTnXOSleaRhO+395/7+IG/jWHRUVge2YfIyZcP6nb32sIzQzipmz1JHM
gZY5X4VNzYcwKoZso7yDlZEtoTx1mymxXmZPMkU/Ro3TrHM119dw+x96G+PTqMLE2n5xBAJSRsU3
rrxzNBTFdijyflmnAf6YkX7Sm6R9dyT/r1VuGTBF/nSYflFunX9mWT0m3T0L739Rb73/4h/qLf0/
JPYIyYz+Lrfi1PtdvWXL/zFw2VV4WjWBvxX+3B/qLfU/PGTilc2cwEFahbv77+otDc0XgDmqLtzd
OZNRb3xSa/2jegvh/+drw9J1TRMifMbTCovoX68NfB1q/K2ZuwxJ8dxH/bT20uhZH0kUwlOyqE1n
40sK+d1UIqpskuOp6jWWDNhjZ4nhQkRPLoWKdwv01qnp9S0OchXhoFAqU9PHQIHsXTw0oFvlVv3U
08+sU6kpVpDoqpXNcD54SDs0/pWH82fa8r/mU6pDL8T6IIc2/jXzMDnywgm1sTDNNZM42NiadEID
0Oz1U5kY3jn/EWHpvqtiHKQNeL4TiaduSGrBWkfis4wzPYKMwaBBj1ub9kenM4z9rw6zbjTHRruH
KUyCTy9CVevmSxRcEIUWW/KWt0ETdS51wDeg4Gqr4Dow1v5bX5sUrqJnGAkPxJ/wQc8JL4xVZjRS
kuyTCeR3ZtOmXSIvS1ODGDiEgmBAKLcfZsDxEYwfr1VGDKljXIGkId5ZavVDQ7mKUX25yjXpi2l1
5XqK5A7tKlAEZeYOSZC+Ck31aHnsTgxNox3ZT8dYO/ZDgxwc37YswN9ey5yecnAiz0e37N0Qq8HS
ctpyN6lyv8YlMTyNAVt6hB9GbnbH0Nebg2L+oAyMH4g5PWqSZhFpRxcwRNC5K2aXW4w3mWgIb3Z6
GrJKahycTQ+V/1g2y7FIMFpsOgz1ZJ35HTK2rRaFX3GRo+EYQJFyMeULC4zoIT6RVG/VVxD5Q0eO
husUthuglMMCifFX84pR7r0aWFKHiUmxY6WP8PKZsuF4yJATxx046ccpSaRdkvuPRp5brhVS/zvI
VIdc/2YpafPo+cXDUDjFAQht5TiW4pLBKazD7a2WS+PVa4VvH9Y5kcACRypVRliYc/q2tcS44Auh
FoRR5UjxhM59PSbaYpM1GVZ9pHVhuoAzCNg6Q2FT79zUVge3TfKcGKXe2JbBbxVIWxXSlKZp3W0V
K90Y2AiUlOXLeKAGp6NepMTrXhp7E/SStYumDjJ51D5ktY+dZD8UG9lMlAd+pVw6DeeJl/DFQdhq
V6bun9vOn9b9oLa7qeiqVdRZ35sgiF15gBmbwHShtoXtOTXyywA+texUzF30oTzKVvlbn3n8ylA/
OyZUHL/2vqdS/5DK2TMev5xxWXjUbV+nkqSyjfHlkFVZxt5Ge2HK/1xPcg0yPk5QMiscTNmVqqRA
aTSax/weTtDZuwGyAmbbYyinLmZbTJbtjayUbmuq6qoeU3+bhJgT9dJPGwr6AmdVGgVj3Cl4Tlll
/DyalN1pI9dLmE1vKUFvoH0NvD4Pzi2m3vChNrbig/zbTbawK0VbZiJ6fMzqA28WQuAw/Qijfo+a
RFky2mvXiWr9KK18m5OAho7DuVYMDuoKrN+0jGhlOmlzaOIvTlw99NTqGGvj12pO6VP8XRm639hv
eRND25D9aS+DUJYWfdGgJxB5OVEbMTifpujFKxVs0Qx7CTkVN6NNm9ng9YCpqakfPIa/i7QZmBHj
GrSi4f6hYSe7V0rc1YaO1EgLzrbnNcnGUImSYOCwUCwce7KYRENZD3tYWIs2ZjyC66i8akOfyDaR
t5cbCE387lQMQerC+oMmoVtb8o7dmp4Tcx0S45zsS6LWzi5PSzgQhxghfgC7SJJZHwxnq+PF5mIF
swq9KF3DqH8xQPNXfaKV2xzifilrX/OkwENqZG7ZdmPg9hrILtwfALUhvnVhR4JvDQHBzKJ+3dU7
BrjWElJzfUNEuISAeW0McyRsz/ZdZWK5mNLg0JUKgxQtZaqoP1kdXXbej+APBTLDaPxSJBq6BiRP
lxc8cbGxwiEcI4zd2DU4deAfMeB0A1cIeoCGoYot77UokR/wEjB0fM77ODpNI6qZlln7MTZxWG+M
V/BYaeFgs+NAqF45qfUqEcamijZUEg1pJ1rTWjSppWhXzX4v0b1OdLE63aws2tqW2RUONkw9zQli
L73vJJrgljSKZg39C2kNqexgINFKo2tuIMntGFLRS8uiqW7oriXRZheF4vo5htuO1+4wpa8WRjQJ
6wrc8bW3kl49Fk37KNp3DWrrBLV5o9iesmgNLF0xjzt6dP0qQaxc7QIIABHQQAYMARHgBt+6koAN
KES2nQASQhCFokYKMbU0DCMut1TnedkUiwIUgpA0bR01pwZ0ogSl0AVcoQngojC3OTiGiKxfDwLa
wA0SigBoRyNgj0BVGJDj9tODiMgCGkkFSGIIuITGazcJAEUTUApjUoyUIIUBsYQCbPHNfFvGFB6m
h15KmXaZGjBBKZ4GdFs53MbFmLWEzIDhdDOYg09GJOCdUAA9DJRwWh1SuDnaKXUyl5HGtNQEPDQJ
oMgRkJHT9692R7AvNjZq5N390YJNBsikgTb5BrCTDP4Ug0PFApBqBDQlgVEpYFUNmFXv4NllAmKV
xtcQTMsIUpI5qlttS9s+bs6KDgWgm0agrJp00QcWBcbKoGSgjY8eb7CBMEM24BGPYHQs4GqlANhC
AbVZIEeZAN9aUDj2NgHHAcxRbWyZAu+wvzYq8hd8qcc+CCwPrqEA9iQB8ZEj8aAUJeUI6F8rYMC0
0R7zrrvFI6M5JtVHv+HkasAOcwEiRshOl0y1dz4Ru5UAGitWN8Tk1haK8BdiRWEvgEqqQ2mDumiP
xKx+mQRwGQkIE/ogSCegpt+MW05u+HXAnUQyc9wZVjIqXRVJcslARnH7+E0CKY0FZOqAnfoOIGpi
X8k9BGEFXcWJag2ZC+/ggLNPB4HFkqKgtioEMJsKiLYVYK0HaiuD3vo2JEeXnd1f52ICMt8g54L7
LKDfeEaBe/BgcvSYlAjEuBIA8sfN/JgJf/b9MU4ASk6zi1nAmeok/3tjC8ZeJXPJSv5mFCB2JEYa
4Yxkzz9zcYI9g3OnAvD2BPQ9CRC8FXC4J4DxqHhOBVDeCch8dsCvBao+38QCWp/vzU8YAnifPwi5
k3ZMjC64Po00sL9Asscm29W6QlS9eNyeQf//vZn/Rd2Wr0ZEiT3/i/mhj9d4f82Pl1MKj12yGOMC
RfKPCWbBHh8sP5SdHQhEvC2k+BT4maFh8cG0Yv4H1jTCdLe9nTUPqDDO4o3M04j5deefvZaw0oE9
axmLIUglJjBomBl/zHfnBz9uPj02v8KnxyCsYVOvEZIjXurvftX2RNZ9NJFnBYS6wp9rWhRiJFTN
c6GYMVExT4zmn7GzuCVinITkNkcd+cdhjcTkK5knUPNhTua51Py8yawqFUOrbH5MFqMsUAHhQPn7
OTHf+/SClRiMmWJERnRHsf+4kedRmriZH8M/RaSMMHKb38L8Utg0MgmbX/D9ru+ZX1UxuhvEOA9x
Tbaf78XzjC8R4z7Ehr/NdEcnCZTV1PdcrSbRorhKQX8082TnKzUDRCvCNOb9sJGbI0aM8yGcv/sI
LfUiNxpvJWcD76AR3/nMK53v/Ykp2pC7lso7ddKJV5WHiuHgfNcvGW3iPEriDDL2ymq+zpfRfENO
B3O7QlxRmZiq2mK+qhSOgQu/mMNmXESjGMHOP873MGVgYNtFzKbnnx2EmHSizRqDDNPVivyb5MDk
ycMO72geGdGan3l4iQyruhpQwCuWErUZv9elt43HabgokBTGKr5ggrg1Ku8FP9YEDQTUlpJSGs+g
stoUlhetw2bfE9B+zXINOrOdPmWaUKj7eDUE+ch22WqxWC9p5sxwXON/QOWhMhfUDfTbQUuBVtpJ
5NaYJTGoiNyuNVdaHKP5mCxtb0TyqWQQsXJCzV7iEhHtFNwk8aiVdjZOmsvarOMDNoBkP3ReelLV
nB3SnKhdLFrrQoOc6llEyhl+8Sgbw8oU7MB26L51qtAnFkmzgoBQIzVStVWJ7e6e9M43rvCrzka/
qxz6MkkKA7eV5WQD0XZEzsqsoanPTS2zgJmmT6AroKtje3hgOwRS+V14UjUqQqWqoI8HZp66sSr0
fxGtZiHYttgGpnvE6yxZXcXWMt/9ePDTv5mfdcQ8++Pf5bX5rarsgsgh5zg/l5QmqQjz3QkXvU0+
qGcv50ybbMbuOFgWzDf58f2GtmTpJDH7fEueakQ7w9AZh6tdIG/NAmNyNiEH8RBXID7upIpOQGfi
Neqe83i+V8XM8ONqGnbmcP54DsUpudHQdxfzY6UQzMoQruZfbMVvf7zEx49ZDTdaHcN0VYcqW1ns
BYk7+vU6TuxsX5AVx2Pi7sdNYkc1qfQ9xKAy54TKMIMUlwInO9dIgjCQFlR5f+zjifnefGNWTo8f
XOYXWywAWCv43fnGj8e7WkczRe/3h4q60ElYZ88vxPc1fy9RYTGW8/RDgdibM9rUHxKEtwyROFLz
cUDuwRPzcfUJRRiX8138pOFba8ZX1J2MBWRJZQflZhS0eDVA9t5Vk73ssJletSkfDXkfmUJRobo2
hdPMifg7nsTHY7qK/lftSYeAyIrTtMIny8T26/TzR46rQ2mZYQT36ikHj91Jkyks7ifBw3jnLoA0
v1MZujRF5C31rq+pYuxcjIDBKsrNwV9XXBoLmhzoGfO7muYFEbHE70SOqtdV5rhyQBodf30g/pgZ
hIb3AgS3KJHqnd19HwU1tm/HLYwTdTuP2lUzrDa6bT99sAeqKPabw/zzkAw5vm4eCoWIpFks1o0U
508fNwmmqsPOjn/OXI75BohXT91W7AhyKlX1wceGeevIyTvVY+Z71ERdLiqLr1sRZ9gHEQSlPktV
Mu8f70yRNq7GVYCygoiIP+gi84t//MX5xw9GyfzEp8fsOmBP+XiFj3/z8dinV52f+Hh784/zTVRy
sXo+mFnNtMj7eOX5H1tpDxHi/b1//E6Q2IT+4Fz68dD7P5FUC9TEaCAvikwuxIHdvuh8GJ1V/KgK
zk4+WuG6ZeulxedSlgRLB/AqyN2Z3TM/mE/Dl75pkPVDEXcndPDW5OX73M/DlV5B/H5n9MwMn/mk
/bjBaPJUeaG6qaaokNf9U6RF1d62km6PiA4G32TlqylLIaJluQRVXezDRWSxmSji/cxvQq665141
s41tj2sc/1LXlIhasrLCWtkwNWkLlHDPR4D+2+y1tAx3kNYiaynBEtzN9A3crM9M54hlYsteNCKB
aX4NdvGJomMymm2lJKxLZDuFTfpWCV7pjJb/184DLAIu/mkecAny337+z65O7tlvf5kHvP/iH/MA
5T+KKjO+08D3kfbKeAf94eaG0ZsD/86hHXy3efuYBvAb2G2ZtmL+bvP2h5cbL6cbMlHsGtr8/8sk
wLT+Zrpoa1BaeQ+8L+2zg1YJSRflpJO7nEwZtJ3gO828KV9Hu1G3spef4d8161Ej8w/eKUIlZzAR
wEdUEYqyaaFzRni8pdgadFcb9WqoGi82/EI4Ug92HcVLg4TCOL6nXny0cjSGko6/4jFI810tBurh
EyjRqY8c/F37AXVbtXAcgt5LqIBbKMZM3AjJU4onhgy4KxLKPeV9jH2/7/ppckogAa8aG9N7VaOZ
LmPAE7Lgbu10tCobwHxogeElfR9rCGqlqC4XsoZLgWK8QZk7ZNJ3NMcwOgL5JsHldzLivEooioC9
8CVCyHgd2JJwc0SPyhSktk5FQseoDsqZHGq30a3fOpDpyhH9dt3jhFPr+AKkR7T3sP71lYZjW1m1
10bnb5OsAKL9sx/HiwT0QCTlzxEDZA0U0zPgcLfwdULp2TKBrGCSHGMPgW7Nt2kNRLBk3VMvJ8ew
SY55prstzO2FAaIC90/qx3NYWSQ5yWhIp0PuyGcC326BZLjEKJxxr170LECpcqukemPE1bqGoRSa
yRG1wJtCDocjhV+9mhGn3V7VwHhpY2Y5+9qr1zgtnCwNI5whxhQ3uivGdIAW7jpxduyV7hLI3k71
d07cYBLSbnQ1PrLQn/VoPERmT4wEYion3FeRRCpcdAyZIuEBdCzQUsMGs7p20+iQpEDy1aTfGk28
V7Ao6VUZ+ZD5gnh2Y0kjCQ3msRm/ylhQLxwdN/mU8wDw6IBNClwl5eChKu4zWPdRioYMyitUFJQA
/OWcDMJFMijMTwvMAbQXKFt3mHsPfr92bOVMlI9bNME+Eml+qr+XK4ynOMJowW9tjYxjin/Q7rwZ
fvBWNsNFfI1YPN9Km5Nan644L1A3vqIwoWRHyCYP2zGDGWwrMB5wgIvxC9f6i0Ps3KLK+wMiEHAv
laQVzdkPSn9m1sF2Hu5Jd48V45RPxkkN+AaL4aAEOjGn4wEjnzfbZxOTB/QZgwYgHB81Y7qJc3Iq
DVeW5aVuhHvPGF7tQj3a9nqIh6sZjBfiDF4w+MW2BPddTLWqMrrPf2NsY8HtOEOSxiQCAU1b+m9e
bcMWy4atPyR3ISky9Xqtc1QCIE0ymYgfOubNeO4ENCuHL0ZLhHtcs0g0WCJFe3lMALrivcZ1no6h
62E/gknbbSB1LYUfMUQT2QnxMe6bTRlxrkpkfZGpFQ3bquwuetJeKyk9YpG+7ewfQzDdnKm99Bpe
ssNF5ZBUZnKvu2/O2OybfrpZ5XQTR7CVR/Tn8ZGJzV18MeJ8VPAFtMJ+hU7zVo+41qGe7XrcIPlI
noZPnAG9zdJdQ+XQSCVJXLV8btR+myN8H9Kdr1W8XrVy+DwxUlXGbou+N17qoV47k+GGuv3DUZZT
wJrg6e1zKxHWyrkdi2BM3lvis5YhiL2G5EpGE7ScKDtGIUtBG0wH02gxCBHwdNpu0jp5G3R9HYYv
MMDXSjhcAVU34mRyUGiUoXrzGtLR0lvDN6V11stQlJwv8nST9V0tOc9+UW8qI9pLUbXJNZqlbDpb
FWoZY7imsrHCSqxIh7OEhZIV9eRsolUi0vhu+9LXzvGfMPsyTnolvwaI1kIPC2ZI4ktNNk+4Pr46
hvclMwBTjeitycaD2qKF5GTGfnjdjBRC5gkfpUI6o4d/EAZRZo8IVG3ccooBBsyTbnRX/HXPxESU
g7hruIY2HbQfZhQ/YQK+byrNLdXkmJZzowexNOCU4Js2maVW38GCHtt2OkC+utY1DLzEWkTecAB+
OIr/pTBEq76XcBFj07CgwyiH0mhfa2/A0LrZIMrDzZZLLNKLrRdM4PeGKxarsOaympSWFFzkgbCe
r2LBxhVChCo9OuxsTTTdsKC5N2X5RfVubTpcNU8JFqE+vKrBzzp0dv5gnsQlKdYERM2nIOLYcRHV
KteYooThsvPtl7bFskfJ2Gkc/aVsDZc9MVh0cnMxda55FqpF3GG6Et0b/kaSsbo56LhAOHBHMLnU
0nvk9FwfwUMVwB2Oj6lqneYrDpW5olYkjUr690aSTkrmwXORgkcgSLIlItrCYNS+TCqzVb9Qo/0g
NRrdqeYmg+8tZQPEJirvI5NcF4Oi18gHBSiRc1nQax9wlRnovsx9xBL7EIsA7HAcCaIT5FnL3LPd
QWyd0Ih3wHZBWS+TNn5Jh+Hs5PF4GPP00Cg1uXNQZzRCh8BrkVR6WY9LWxQ20jIz8CSgx5t2iXwd
+qDbK6KHCk29fb83PzYSj7rt04b0JPMpDCJ1MwOUH1Dl/KMkKNbzPUgQvG3G76JPFC303As7lv8V
ffuw6rTmwWpx2YKvCLMZ5f+SLiDUlkQfKfv5hthbZZ9GerPxJrpblEw0EN4eZ70NnghfgxDc1Sea
aW87hc+UPib+qis3oxzeFEsJdmPaA5NPLCGt7JaNyfRGWk8Z8pkpxhFRWvct/Eulh6v2YtdvZgVm
TuIfuYvLaGxWw6K0SrIdeaRRsWILehImgMbLVhIobt6837TqwBQfcwaX4frJYrK3oSiilSATEg3z
JpGCc5br+Zr660aqVWLcJ8NxMVo31mVg36tMsddl29n7MGu/MzhYZtDs14RmLNrIwmbAHNiNE/1m
wsNlatVny1TC6rsyUF3Rr5CpxIk9ReprIsX7LjNOto7kLujkJWnbLtL8F5ov+isucyJqDiqXQDa2
l9SZLn41Mpuu1qNHoaOj9SI+rHmUo7XDYqPk9dqeBWqltxhj68WSzJOR9le1Gq/4XZ8SAhFKDzah
Ed5DHSdcWI0AZH8q6s/vpLG/+B3/WiY7qoXRMWNQ5sHWZy4Wdkh6G/VxjgVW/FbGO6y5rpnVXz17
OFW4pErjoaSOGqzy36xkf+XeOSp2PkAnKHcV+zP9z0EnmsF9QBnrK+dRSIBJ3dklKzNlfaHQCaN6
OcAIQdpxEqXSv3xwQQT6K4lOMJFsi3eAmwd0Op7/Ewmtt6wBkluRu2pDEc9akwXNRioJTJEvsdJf
TC281/muGZ5ClIiVzqpGYRtE47sF+F8cqP9yBH7xr7V5I7ZqmRRtBINZnyx1kQc6qBxQoYuDbwzd
xaAySaQDFMDHsaAwwILasmADlGQOKLCuk/bCXG2dKew+CQUrTsXMG9eF9fWfvyLrV54e78wBZLXg
aGH/+skgucCNYopGO3NxySTmMDtogYYZPo4zQ48ACmbnGv7Rj/n0Lmrq8wS+e69c/fqcG9FddoZX
LWABmMtD25jO/lY1pa9FMt0ati4tIkNrpAyhtjOBrSxk7aIEMZ1+G0eGG3ABiCpdRvtuJ8MlDaK9
ncrnSTNcVIBYCeJWmOO2F3SXqK3Wiv6S2PKmZPPz7HabAVIhOb+UY+8mOJDFjGQVWFEBAevYcmJ+
VMNzZOib+jfJZ0I6yV/NQT85o7a0tOpsK+3FK9K30ml5+eheQYtmD8MXC9G1xVmzSIiUJ6aYrSoH
1Wn77oorR/Yv/sZ/d3ro0NmgSSqyoaqfzlM1CZ00V/XMDdQaKrZ8htq1T/GsEZX1cFOaavfPh13R
/u64w+8TXbutc418Ou5Oj3UiT2aub46HOomeo3RjRtotyvtLzca3sfX4Pg4sapOEnK7trrS7CJfS
vUZdn3TGToEiXuNenh+ntLs4BIsMavYIbY+TQaYgTbrxrPUejQQ+GOoBD5lpYWYwUVq2jj57mFgP
W0ox8bq9XWw0aWF0pqtTgIquIOFMcAJCj9UBTSWDFGu6dXRVKUpCB3OeMf1u1rB0235Lf79FwXnM
wm4T1j/sAEaOErcrx2RkPxARpVqFG45YgQy9bewixZBWeiEtfHhMarFuq6TlLPKOHuzgBb3+qwKx
mnnXVSU9KG39xywebr3lXSGrLztaMCpw7UXFfI6GCG6u9q2iHc2T8C6KVvSu28hITulYM6UeXzuV
ciwjm6kMLvjxClu/1t+B1p59IzrGcnoMbP1FJS+i7/apPj4MpGFIauEiaV3ZfruBonZXEm9vYW6n
nYdCwy3YcBlxoF+xX8xOOYt2j4rlMK5x39QNHLtFn5SbrtpOLLvBvsyeBpVNi8/BKP7kmP6p13Km
/O3KUrpDb8uvnq2fMAPq/+XUhvb5yxIMVQ+WGjZp6LA/ndqTJeWlLmnEAtK+iZZu4LArN8sr8IQy
3Mws3OxfVtu/W/XRBLHZ2pblGKp4/k+rfsXMwsLoj8U2piEjoT3N/31L/ZtLlqBNtFri9ldH8jAo
44Y0bBJibZJke6MGxEmmazXE29J3lhZQ0FMsl5cJD8oRgdugyIc6iN9ElV050wG91TrUnLVjKAJp
cR1JPcW0PZ2qv1gshFZGAHnA72CpVUfRD9vkz5RdfMTcAFAdwSELcZwOt9ZXb13EUl1VRCmq07oY
0yMUWAaLLd5r07n14ruK+UfToGogV0r0ZZZGOKajn+JCd8kXvlZ1djSsy9QPrkGjI94kuQcMVczT
qJnXHNACWl5nF18KEAabTMJwOMdadESxfVUs48VPh4NtRkcM7Y4B0iQUZAfRNjVBeJQnJP1G9cDp
cZj8R5I84kUNXqBWgAige4uhy78qLcQkL8jW7UDpJavhm8F2IY30JGF87IZ4r6oEd3IkcatyBa4g
/pyMKRsut8ZLZrZXlATruLRe5EyGzNngvkKQJ+/FQ3QiVnCdfu1fllH5bwocTjFHt+mKSJQy1L+e
a2S4NgNT1cxVErZPvN2WeRlhDdnQN1WWbjLwkg85QQpLJeAYSQNJZqgj8UN8hu+U4A3UnSravI7W
kBTjU6vb+7q5GYxT0Li4onXrunOdDpdAIsnOVh9KO/rmCMZTxvySYSxz8a+jHd8jbHjYsvhKcYzd
6SFOnwB/mYGJMRapUQkE0HHlU42KoqKthkvrGSexqpLp/Jp7IlGyJmKtf8Xp6k5e6d3S8qOOrLDA
M1PSkcVbw1YBXAC9Qyl0cezuorQteUnDJs2/iybViqN9JWE+MjWbAnAEUe82Nah2wF8YYd7KQD7T
4A34EGuAZaIaIzV75dPMEWB+ypqNr7R7vaovade/ju2wFUWQUQvIAgJnNCxMjf893MTy/mYafGIs
HY625j0VQHSN/SMmhYLavVn984H+m1WMwk38B4MdZPvTYe59KONN32WY8+FDhLuGXljgmn2/FSc5
Nqxn3dx7hf8v55dqQKj/vHzalM/s0IjXoBt8Wj5LXRs1VW8ztwmMW1olR7HP2TWk6nbdyxyMJD16
PTEd4GcxdmWeprsVBU8xAryAcKpcKFptCCPrVdYCWVFkx8CalUwKB7UY3GlTZJ3l1ULUSzZAqcXo
GHQji+2XDmOtvoz2YsnowyMuGNu6M7dQh6yefiiBeOil4ys0j1PAtF4H3ItG7DqL5Gik8k2suxEn
XYTCWMTWVljx4mtWR+kRU/ZVFfcXn6KHeiIvp1cx6LIyjmYknPCnNSTJY6bRj2OXNSTjIbVYN8Q1
7GvxXXxmbZJvkyLfogmpFRHqdfxDspLjqNP28btxiB7UqtaqyeoLWUIUOjD7Dw2nfU3nOumrtkxO
DZR+w3sBDxRkH/tFIBR+J2O5FLDd6qdiSt8EHGJ3w2NGZf5bXjrbDsMNpckxZnurkmjT9OmRDANc
d6fpNSVayRNuB7gFZ0spHE5wG+kNKesmI7tPuJbX/fjoBx7OMHqfLYJSWeBbvalpd6M42Y/4RWKZ
fiwSkNjIOkFQvbejdRKoNeqMpUCbxtLfwHFYCxCO3utVfGhHo2KJlXMphXvZAk2L2ovY4UOuDZRX
J19ki/NzoY4HmZwm4CLMBY8ZcHI3mEco9FAj8HkMyYqDcDcuG4LcxOorkLWcflFvukelX89N7Nhe
7bF/VfLoeQKcUVr5WdqLVbcFJJe96IjP1RZLk7seRkcla2k2g7uODKOSDFZo0Ne0g+SDD+Im9jGm
Ml4E0pZm/AOu3kw2XtjCMe5j+6C6LAJEhOaDKJgUUq+hYb5g9bHGo3ytxNNrF7DVUU10WQo3ItoH
DjiiU23gui99izkldv1gbU2TAC+WBA+7VLf7ohgP8wnP0EOUkSHb8NDzfbJ66aAChMEhFKABK6yT
Ay0FDHGppv1ObD6Z3tBBGqeu7nDseyXKJ16IE06grxGbajHQO9Ql1IchZQQBvFBb3S2ZmPAEEztp
yeI/dduuBHVmORY44VR4P/951VK0X5Qytug2DcORReSRJn+q8pNRI1REN1K3tsbXrOaLxAFV876A
cwF4tDppljSjNsGrwJjMaPpFzIUksGdxYtWBSH1s6AEaB4iYZOBLEhvzsj2/gKX+wD73tauIjnPG
18iWGOngVquGz07sEHFBsCDai+oBPKhf108xjNuFjN3pEEKu0Dv2nKySkHol+EMN7ehqJaY9Wtue
U6LPtj7RtrJRUDLb0zHLwxdFoEjmxGUymGm1UdTyXlROQG53gQ8toEaVg4U2OdimrBX9AoEyczMz
aBeDmm/7KAAJb5+jZrw5WFR33ZtcacUSVcebWF8wsIOxGy37QsZj1zyZenNYqyxOYs159jEJlks0
91Vwl22qkK6/aTKKn0h3mwJnA2XfkSsk9vAkbFiHsR41m1XZU+qJfbdNjlCRNuL6qy3nWdGeO+Ya
CZaV4tVEmeSrojUO9/EjASfrnJmAOCtiC7kQL+KA91fAywIZwEFOqHb2otPQkeAqseka+fhKYhT2
WtMNRz/i65WNWxVUQRi5yg9haaGCGPttB8HYzIo1ApC3pGmvGkwhcUE31h+l/3/ruJw0MJV9/f/9
oU37RT53+1mlFMh/npT//jsfk3LdEmgKYtN3fdzHpFz7j04wi4iiQgercDX+f+bOZDlua8uiv1Lx
5mBc9BeDVwNkz2SXIlOkOEHQFIm+7/H1tZByWSblJ9uliLImDMuUsgEubnPO3nt9dc7N3DP+t+Rg
Jk498f81zhnamU35DCOeST6SMA37b7XL324lNMfEu+fYfECDphD1uLdbVbIO2ynMpcmJ33mWrU2T
+zCpPQ4Qn07M7y7MH5Qc9fnF3lTeLFXnm2IiZL/E9Xg38XhtV2o6GM/tWKlIHyWJ63Y36Ai2dBSL
Exqrz3UtdpQCSjFekhL6UCrDLklxjYRd+pjaSKQTIEtVD6a0h/UaD6OPE444TJmFR7qwd0VC2I1l
6ZSkTLL1NeDMbVUvKiMGPoFqhcSA8CL35ZaumLYiVJAunVLdfP+L2t/MsHxR0xLs/7lTNrf37VUN
rCQZ9Fg6KONYPWausx7BAG5Dk/g5cnfUBFpQqD1DYHhNQp2FoboRYQZg0uMpDAu2vF66xaz+mhrp
RZJ0IKZjSk5WZa7iTEsXo4XlAuaQS39l3kKp93EboPDZkEFi7DSJi9/CmjX5BozTRr+02RAnUaEz
Ba5Osa6KJvAkokQ6dSMw+Ul6KRmGLPILabomwTLBuOCC7uOTGnzspoP03VNNdZ25zWH7zcNYgpcM
/BJOhnrMwhGiZQY2UTrRNpIk4M1lWP4Jvfho3GZFf9NBYyOMB0K55qrj9DIjRmPhv1qxRpp0HN4W
6Da1Hvk+X0suRyP+lJe5DwKle+pKE2CjharzT+7VN2d27pVtcJ/m9ZAn9N2gFCipCSmZ6BwEZA2o
pXcX6fGj0+SkkgGWzGJWlipr2awakJ27Unzh1E6Wua0VO8f4SCxdEmz9GOmrHZOiWtmAn3t8YUQY
nBcBTmezlA9DbSWUEElNFB366ACKh2f5m6rAslSRVrqW40G970Riziltr2bk4BXDfUq3hF11lDPu
yw6HTk881WQ4v5AHPZzrVfmQgDo18lySFYLtS4ati69/n2rFx7bPbtKcgYediODG7oLUlsfazG4Q
RaCYQCXf7yiAEducXEFPu2615oI6UTJQzxM1vsSOdCz+AlAl7qLB/ostqHMQKux5bwRXGkQ0E51x
aRvJ3QAUVKKL4EbRA2HE/Ml9+oO5Q9qWAxJRUl55Xw2tDXYAo90725BFfFkJ5F3SN6GAGrnbaLeN
ET98/w3VP3qIpZy7FByxQEK+Gxhmp9ZpofKOOtzfwrJm7SxcmPlhsLL2HoTylY5y1UVd8hCPjOAw
5w7buRZDO5S7KvRfa9rHpY9Y+tP3P9sfjVlH2JLRAvjO0d+dPDWVfllKLPfW1i6cOifaNuCjsZIR
9mnOhGJssIuM0LS//baGUDl22pK+Beypt9OaU+G5THpFbmeg82DKO1EwH0hg23XZeiufMldc/xmH
ThXzy75bNkyN/21b8zL1zRoV+dTa0AnKrWiA5Yb+NUYY9Nt9cuEV4KrsQk0Av8bNwjjOEOA4IjKn
HCB257Z4xbe+TzvcrQ7LEo8dZ7IoJzKAScYTMXohXiZRHRzS8HWzaMQBIAhMKRIYuTO/nFJhuEjG
8J5N6SHjQJ91XOrR9hOssvmK4hsZcQNhGolhAc7lBFqJG0uHOW9bMy8uSXeo5GrX1/eZyKEHP/oj
WFmbmH3YdEM5ay6RhgGhsGT13IhjXOCk9Nr+2vHoD5rekLhTiRkWW1Fs8sn62I6XcUn+r8d+emFI
43Vozb3qQfil7Qy+Kx1WMk6Q1dPjRPI7zhNPMkzAgVgMBET7YeS2FeVamffiCAtMCi/jnd7lx1ad
/y5Lq+sg6KJNniA149wLB+7O8HnwPIeLa5b6A8n42Mvm1WGEPNeXJemazlpILLtVSgwciajuYEAw
Sqp08f1hSEH12wqbEBjeTFuzpeU45vzs/q6a62mEb9OBHra+w+mh19dR1l2j0Jo2ilfnaLIPUgwE
v6nFpa5jGwwa+3Lqcd4nJT6AAcNLt0o6GDYBOfmuJ8UW3kVLHnKEaiViIWKvgnqvX/RtSnSVaP2L
XFOPbURzQUtjnPLrlgl9SYgIOY1G58CCJndGMZ+pMpN4moKKrVOYCBJ6H8Ggws1tEzOTvaj1Cc9n
7gfrIB1RnVhU8EOxNEznl1zsqgBNVU66YtiBMchhqmqxUV3mk/E5VmriYbzxbiho7DNnrXKGUx1z
kp9udRFcEAH2QQLDc8lj1Qkvik28Z9oDh4x+TetqbaaZjZLQiVdNpCxNOZF21bLF8lVgo9Bt6TFC
Pcmydh10yr1lmWTPBuMGTNmxnvJPXt6ai6o27ytyslxKgbdRxNGu9MkE8JRl5NkXMgHwYoGgKad2
N6BgICLHPvC+9cKznS26zF2TSsylQX8LJGGrdeFKijRcWnF/WY1Ru5RcITvhUhkfmx7F+IB6KivN
17GEIUAmz5osx3b22eBvxha/86LgELCxRuPQGK4Vq2vC1wtO0Rr/lmLF4GmsTtg5uFbLZMyx/Csm
Vy+cWsRSDm44Nl9FvBuGlJHMv11o1vjE1kzitYQG34zJvDslCkn1ltQl4IqQTEfcQ3ne4rO7rusi
XHcTpi0SSZZlpOdk3DnwHkqGBJF6lMMqgoL7SGcLqBPBH8cRacmxtq8yU+yKeXHWQ5TORECs0BeQ
5KmmDyMShGgog4+Tn9xGZrkPI6xtVqChBgWcE+FzSdtym5Q6Ntxi3YM4CwwGw5gZS2HnLZvcIWbY
bUtBZjS0SzK/Rufg+BasJgVrXE2loVCrY8rjinJUPwS9rew6PDpYgKanjAzsmJdhKbE2hWd8NEvz
yhJlvKrVQGEa0jeZYHUpB+yRJBUjqw16qACYHvLwSD9pH6mA8PpcoHBLiuOglfYSyDcCsyHX3bRV
N3aqVaBkWUuDGBeqo9gDuQGu4scYujLgIkRAw12b7Os8LPZToF+PHewzRXmi5Xpg0+qy2thuqGvs
noaU1p53Mgt98AX3P62E2EOaOK9tfF0dO1ST3UpuFuk6a5Vb3WNmJjHm2jHIiK5JGE6i8BBJBI61
pNOpkBdNVj/lOUW7mKqa3FuVp7rB9wSShyK8O3zSeWzcAQNU4Y14o3uadjO5K043ZZl/qkjedGeH
jGulI3kfHurIIdGfnObcC9rPJbPNrup5jp2BkFLTu0rK8jajDXlYE/hxWVDfdaWSXaJjpwGLPAXy
WJx2LyhnQrRV3paZ7aoe9q1VfmrK9s6ptccYSXA5nRPCSoilk0erGNIUTJQMW7rd3yemuWwbj013
szHj8moaGshTmV25UUdlAFeLWwTpsUo6m6aV8xTL0ndnlFTiTPREbQDIekocIF7cdcJUnym0cJsq
gebaBRqZhJ5P7IGK39yIiXqol4j9L7rMu+sVeHVYQSiLgYsttORTlHF1AuMjLI70IiWGDAMx9RW2
tvdoVug5RCI+FArWZxuGKkWL8mD4FmBcTgdxFGyVoQGfNS48zo1uZI8kWWmEkCcG8iBe84jNv+b0
0X0ooWRHBg9zkdMnKo3maDvZgdSW61hvomUmuznwHXAMytKy1stFPdlHm/PNDu+C4RYDQOhpqufU
Cy/e1LLdySZI0BAZmesE0ZMX0iRzyLcdmTSRSGQ+FfcJRxv52M1gBBs1iO7skpk0qizUlsQphoXX
bAHcYYqOxaqZY2BN27BXXatD0pAVroX+WAAGcZHZZQTgEemi7sKeKP14VDbhwL2KnfEXJXzkKUfy
GfWQqxwHVa9zGFTWah/kU11UG2Mgx6UBae4eRJX6O6smu7gM7ZUejDlB9WW1KBAqixTWiuTkxz4S
jXFbu+akP0DB/oTNWitgX8ucdTPs2r1pYfHS/Wed0JTEf04N+i5picaW3dSxKaABNPAclgWpeJpX
3wvFefbScGsVPccIT/kYW1Q6bTVfctYnDQbtBApX46FD95QyvSADkteRTdIGCfdbp3OINeYYSfGb
0JTXKKLyZ8qKD0pnsHdQBtCFXfVZcJXrwYPnP6AnSOgeuQIR1SLSHbAfA7TkAPDP/G/7MfSXaMHW
9eSsoBGaru6wNehVMgMCfJsl0cq2398HFmraSkEW20UKpQPkMduqnY5Km6zDvgu2mZMQlMvvMzIo
xyZ+RaFA8yOJ+606qvc5GvhlKcyVVhrqShj1ORr/lFqEoAUo5Z7gwtdhfrNJQp7W/ORjUBBDV0K3
pIB/DGCzIVBaoBX81Cig/jz7QfNViFXVIQrFh7SneazYDYmRyuRAIWSKz6o0/RTnykZlze3HKNqQ
2jasTALeUVGpL0BwYBOOT1lj3fS9Ei1tqgg7pRge8F9eNKgFu6xbO5kSLHJTOZKTbYAaxSTRF1BZ
2PAgsaEzwjKQLFsb9HKx1/BwG7M/DEO5rI21h5pogzazng+AREXPP0z8N7Q40m7ZWOaB7eqEiBf1
osTLv2gnhbrOALUEldbMD0Qa+VUkefrj6YdvIZdMI5Qb6E3Iw59D2jtMuWOWyI01+9r12fBkley/
mym/GsFLnQdlM51HKTGRgCaJeZ5fXDYaLULaJ6Xp06B34IQByEmS5iqYjXdxmX2sCCJYZ/QazkPY
7juseYEb2FiG4kjdtLp2WZjikj7FMuu1gk2ldhlpASM0PTLEWXaNWEdwS2m89dmNmEhBSgUbt9Ca
/SS7dVmr6PuV+IWktZt+StHtyuzFVJNLO6BXydkDtNiN5w0g+uSwcOzgps/rY1bHt2Uc7tM2f6n6
AUOKsVSl9iRb69E4l/Pxs3Noeqb5i5b4N1ozQ3dJ+yHsB3qzGrrsMi4x7LKut8ehTV7YQ+1pNrBN
MQJCFyeWPophUhRuNcqAaMeYybThXcj4psPrpI+c+8ZzU7QjDJk2W5HxyKta0AhcE7QJzF5j1ymY
v+YAtt9c3ZY2EI7c5h9PXuuT6zrmRse1ufdTHlElxGhWj9I7P/3I+gTCZRhfse/21l8SCAiqMhIS
iCjS4IEXsQPAKK0st6zyO0Jyn+uGvcrp7p7+6zRWwsnEFjF67LN1uAVfQga+RghIo9Up81jpKghg
vVbOnaXBxiZi/xcNrNeCFIpdSAS7H1H9obv7EQHQhqxjSK9R/Bp15GVS+jGSHHZ0Zl5ojX+kDB9u
RssBaiQQ0A+sbhmCT/pfyCJG6js+bWLAYQSa8hDsopRNXJiTi16ydVsYerOAdWOuTG36bIz97lTD
bCIp3S5fOD5wE5mDAijIzZmq9oFTG9sjQWaINV1aHtZ4fqEzb676WfvkcXmqJnqdaVfcHeVl6CJy
Qiu+QKOhpipI6/HJqQFmNpTnNsfLivwtPBOjtiqtV+JCtOu59Hc6JHpFtCgsrDRG2mxlbqju6cg9
AYtw1dAa6dc1u0JLsUDMbxd6+lFVRxwoCJrmEt6pzKWkzh3Z94/lBFeFSFLgb0mEhj1+NUD62U2C
MZnvF1VXgVB0gJ4J4T5CBLjWxYdIk9TYev6SPV4rHXlDTs7qagVqtmiZD1c0qhX4C4ti8CfSiUiG
aqAiqRYtIAtndUOAWD+yhYvC4kk23q1ZZVtYBTaO7HhrJ+1Tao0R9WUNRJ5uX2jhBbEZcpl6mttJ
0s0CS+u3NvXUBlUoJ6h5xAxTYC3LuY5pTdoqDdadSvWgatICfs6wNKoxXECfMSkjUI5G2wIbLBPE
R5s84+1cVuzzwJlTsQ6NXZEkS0UA3fi+UGHKeR2FCiuq7z1ZbOyRCgc5lB/VllAIA1kwV7BHlap5
S6ISOKBWxioH3+lSc59xzba2iBU+lKU0N0O3y+t9i8Zwdbo9QD0uwyCcWT3RY8ONWHUT0bmCpYww
lMfezK9JlkfrKECAAXb+MBn0f7yp4PGI9StFB5FGa3BBVhPv58gPSkhXbXCoSjRcFdIYCKK2wk9h
Gx4Uj1rvadTFQ7BKVQFXYWB30qO65k+vc0/cICXtVAjBrSvcSfeRz1NxpP8gCCuVdwTLgfqbf8ep
rWRAwVHUTjeAgBWO1HMlxk5JiqqMZ4KcqPEQUEYh6SWkL5cZt0GXRzgunPXpkoZR2a90+owUKkef
Z9QkSuv0ann8xN4WpuXUBRd2Otdx59YtsAtS/AizgYt2i+7/Ksqpznc5Z7kUl4zbAvRb0r1FppKq
l0kRbzOKDQj5dG01MeDdoeG+norbGcU4Ktv9DuzIQsxZWYqVZqs8buFpTyn7hT5aaQOF4bwwwq3a
JA1FJ6i9fmru2qYnKH6MHn2DKoyqXBA4iiwhIpwiNT4QsBevKd+zHAf2vuzVYAW6p1pEnVzDdCf3
2MiareOhy6zDTQDGg09PsabawpBOl2ZEnG3Sc1KYnGGnhuNu7sX7tB44FRSrMvPOyQv6pfdjcrbb
EnKgnF5TcWzmAWwGFNYUJ34Mew/oh8fxOONNYupmaiUOfWFvUp3qnIgoKyFnJ5CDcNp54FG/MBdZ
vD/1ZBK0jZRXuM29vAsT7SqZzEPtMWzZQNVJ2qzsomW7g3zqNMYmI+vxXOlrFQ4lj26lrURbHuoa
aVWQI6ebmGnbitw/8hhFmBJiPJpUw1Rtr2kGeNaNKsgMI27aWQxEnaeipq4G7HiM6WgDQkuYZOpn
z/Mu5yquF1805fgh6Px72NUEdFmaskywdzpdPdfR2AX7nSR02wyWI88z37B+KYu4WoxhsIfKR5Q0
Pb5tZFAgdaIefK/FvBJMKvUHWm2p39VuRQrcqg8/xNbwVEHbZIldetA3OfBfODOOU8xgTmGzSxw4
5tQGoeRao1z7zjbNw11ebisB2pOkSbjpG78A+Umn4D40moOABZpTkVKJU5rDHlCEcezYqFnA/fho
NSmbMd8Xy56oCpW8VD8ZjxbMUTW1nzqpPFcnGKmqwHdhB1fqO0tlWxjCoxkKQnUqzjeYb1B3gzYN
YZzaZq+4NdRTIEMXcapyrslI4XOSDl+QVV95jrY1Gw1LUrYAt0sHPbkiK/LQznDVBMrqNONWPbir
zgxgLSGxqhBZG5/D4oxodTqcFHBjdvGMb/VmkKsamg+gZf01PMMrxTHKDSXbaJ9OkUPEImtd03bs
hGPMR0ShnlvNITSoZ7phux2ndFyhwXrxJq2UC+GV04o6M5khej6dn374omyBov7258qhrIlR7Fyp
c+gwpVptdJi2xLMQfTdjbm2DOaQbEOPWk+kyl5RLnXmJAEghzgFIjwSZWZU4P/3ZCbxrVddI62pl
SnVRzy48GrLTDN5FALkSFAsgU6NZzKDzWuTXgY7R1fMmjvH9smKq58WcPHH6r9MPVEZ0TFm7V0kz
auenH16bBJxxY3ZrQQyi7LdfTAGoNU5yKz+iTljlch35+q3f4nYuln7Zl+SyK3GuLQzKIlv4hquQ
kilH43oHHkyae+HwRjmrNt6nSJx//WHCRXJ1ox1WAQr6PRamLx6Wf1pL8Ov7z63+VdaEzXhoX6rx
w0vdJs1vobTzb2/yMGvu8v/bX/q9ouDbF/qvl9M7343Fy7//9QR5IVvi2avC5+b3SgON9j+agTfq
hNNrnT7x914jeeKLtZ95cfQEFEhVSawhvR3sQDSrkzzzf/21YqtnpNx9TffVMA3whr+7SN9++i/X
6vvf8K/8nTff4DlvYR9xH/wwz95cBYOP/FeuwbtX+HoNCCMmpM1Rad459LBwXLy9Bo48c6SDasoS
dInIr0YK+o9cg/84EjjK0ST8Kxfh3Ut8vQgGN9pGu6KatFRU8hkYWW8GAsITXZKsAONVlTr65p/t
Ikip0yj6oYvASBBCkkGhIwbAFid5wTcXwTwzLCTaDAW8jvhkfrZrgBaZ/umPXQNGu2BGIKSd2UCf
v+ObS2AjTbI1i6gOngj8qz/dw6AJQ9IR/OGLYGrYrjSbbjdq6/cDwTqzhaqpNiAMnV7TLA/gDf//
p8V3z/OXdWP3+d//miViPzoUDPNMV00NIRNbAGEhSHs7FiznjEuD08HhmRDOaaz8XFdB0zFh/OBY
MPQzi/MIveaZF8HdRm/x5omYZ04biQg2Whst3a/r0U80FjTiYX/4KogzZn6eBktaJuoPnRH/5iqA
CJgFOsIQDAlh/WMbhf/4RHAVrB9dINguMcyR9rEU6khB/mCBwK5p8UhQizDn6/CzzQvaF7DDD82O
hiDjiZlPxSGMRgp51LuxYJ8hEbJ5ZAxK8F9mz59sXrCZzX50XlDPuM0YyTm82Qz899tGts4GG3Tm
DGYP9gw/326B7d438ua/fYAwzgR3mi4NcmXHYFvwbixoZxZkkBn8Qk3wy37ir46FvzCFciKb/9Zz
8vJU/ff/AAAA//8=</cx:binary>
              </cx:geoCache>
            </cx:geography>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19-03-27T14:15:33.191" idx="1">
    <p:pos x="10" y="10"/>
    <p:text>Intro Speech by Clinton and Everyone introduces their names.</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19-03-27T14:21:31.836" idx="10">
    <p:pos x="10" y="10"/>
    <p:text>Northeast Region by Robert</p:text>
    <p:extLst>
      <p:ext uri="{C676402C-5697-4E1C-873F-D02D1690AC5C}">
        <p15:threadingInfo xmlns:p15="http://schemas.microsoft.com/office/powerpoint/2012/main" timeZoneBias="2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19-03-27T14:22:46.690" idx="11">
    <p:pos x="10" y="10"/>
    <p:text>Southeast Region by Esther</p:text>
    <p:extLst>
      <p:ext uri="{C676402C-5697-4E1C-873F-D02D1690AC5C}">
        <p15:threadingInfo xmlns:p15="http://schemas.microsoft.com/office/powerpoint/2012/main" timeZoneBias="2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19-03-27T14:19:00.790" idx="5">
    <p:pos x="10" y="10"/>
    <p:text>Preliminary Questions by Robert</p:text>
    <p:extLst>
      <p:ext uri="{C676402C-5697-4E1C-873F-D02D1690AC5C}">
        <p15:threadingInfo xmlns:p15="http://schemas.microsoft.com/office/powerpoint/2012/main" timeZoneBias="24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19-03-27T14:23:23.310" idx="12">
    <p:pos x="10" y="10"/>
    <p:text>This slide is for Clinton</p:text>
    <p:extLst>
      <p:ext uri="{C676402C-5697-4E1C-873F-D02D1690AC5C}">
        <p15:threadingInfo xmlns:p15="http://schemas.microsoft.com/office/powerpoint/2012/main" timeZoneBias="2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2" dt="2019-03-27T14:25:57.430" idx="13">
    <p:pos x="10" y="10"/>
    <p:text>Tolson has this Slide</p:text>
    <p:extLst>
      <p:ext uri="{C676402C-5697-4E1C-873F-D02D1690AC5C}">
        <p15:threadingInfo xmlns:p15="http://schemas.microsoft.com/office/powerpoint/2012/main" timeZoneBias="240"/>
      </p:ext>
    </p:extLst>
  </p:cm>
  <p:cm authorId="2" dt="2019-03-27T15:24:08.954" idx="16">
    <p:pos x="106" y="106"/>
    <p:text>A housing bubble is a run-up in housing prices fueled by demand, speculation and exuberance. Housing bubbles usually start with an increase in demand, in the face of limited supply, which takes a relatively extended period to replenish and increase. Speculators enter the market, further driving up demand. At some point, demand decreases or stagnates at the same time supply increases, resulting in a sharp drop in prices — and the bubble bursts</p:text>
    <p:extLst>
      <p:ext uri="{C676402C-5697-4E1C-873F-D02D1690AC5C}">
        <p15:threadingInfo xmlns:p15="http://schemas.microsoft.com/office/powerpoint/2012/main" timeZoneBias="24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2" dt="2019-03-27T15:21:04.059" idx="15">
    <p:pos x="10" y="10"/>
    <p:text>Clinton has this slide</p:text>
    <p:extLst>
      <p:ext uri="{C676402C-5697-4E1C-873F-D02D1690AC5C}">
        <p15:threadingInfo xmlns:p15="http://schemas.microsoft.com/office/powerpoint/2012/main" timeZoneBias="24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2" dt="2019-03-27T14:28:36.293" idx="14">
    <p:pos x="10" y="10"/>
    <p:text>This slide is open to the floor for all presenters</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9-03-27T14:17:08.679" idx="2">
    <p:pos x="10" y="10"/>
    <p:text>Table of content by Clinton</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9-03-27T14:17:34.828" idx="3">
    <p:pos x="10" y="10"/>
    <p:text>Introduction by Clinton</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9-03-27T14:17:49.347" idx="4">
    <p:pos x="10" y="10"/>
    <p:text>Mythodology by Ester</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9-03-27T14:19:00.790" idx="5">
    <p:pos x="10" y="10"/>
    <p:text>Preliminary Questions by Robert</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19-03-27T14:19:40.412" idx="6">
    <p:pos x="10" y="10"/>
    <p:text>Explain the data set and why we chose to use the Price data set by Robert</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19-03-27T14:20:21.862" idx="7">
    <p:pos x="10" y="10"/>
    <p:text>Western Region by Clinton</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19-03-27T14:20:47.337" idx="8">
    <p:pos x="10" y="10"/>
    <p:text>Southwest Region by Sequian</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19-03-27T14:21:13.407" idx="9">
    <p:pos x="10" y="10"/>
    <p:text>Midwest Region by Tolson</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A13398-978E-4503-9006-711E1306D194}" type="doc">
      <dgm:prSet loTypeId="urn:microsoft.com/office/officeart/2016/7/layout/VerticalDownArrowProcess" loCatId="process" qsTypeId="urn:microsoft.com/office/officeart/2005/8/quickstyle/simple1" qsCatId="simple" csTypeId="urn:microsoft.com/office/officeart/2005/8/colors/colorful2" csCatId="colorful" phldr="1"/>
      <dgm:spPr/>
      <dgm:t>
        <a:bodyPr/>
        <a:lstStyle/>
        <a:p>
          <a:endParaRPr lang="en-US"/>
        </a:p>
      </dgm:t>
    </dgm:pt>
    <dgm:pt modelId="{3AFA66FC-2A71-4B9D-9F3C-A20F47D3740E}">
      <dgm:prSet/>
      <dgm:spPr/>
      <dgm:t>
        <a:bodyPr/>
        <a:lstStyle/>
        <a:p>
          <a:r>
            <a:rPr lang="en-IN" baseline="0" dirty="0"/>
            <a:t>INTRODUCTION</a:t>
          </a:r>
          <a:endParaRPr lang="en-US" dirty="0"/>
        </a:p>
      </dgm:t>
    </dgm:pt>
    <dgm:pt modelId="{5E51D1A1-7E31-47B0-BB97-5808A4A58064}" type="parTrans" cxnId="{75093FA9-0C64-4A5A-934A-18A265E73D5B}">
      <dgm:prSet/>
      <dgm:spPr/>
      <dgm:t>
        <a:bodyPr/>
        <a:lstStyle/>
        <a:p>
          <a:endParaRPr lang="en-US"/>
        </a:p>
      </dgm:t>
    </dgm:pt>
    <dgm:pt modelId="{C4BEBAD4-F19D-4BB9-8F51-3F299C525EB6}" type="sibTrans" cxnId="{75093FA9-0C64-4A5A-934A-18A265E73D5B}">
      <dgm:prSet/>
      <dgm:spPr/>
      <dgm:t>
        <a:bodyPr/>
        <a:lstStyle/>
        <a:p>
          <a:endParaRPr lang="en-US"/>
        </a:p>
      </dgm:t>
    </dgm:pt>
    <dgm:pt modelId="{5959AB10-B03F-45EA-A84B-5231B5A14EEE}">
      <dgm:prSet/>
      <dgm:spPr/>
      <dgm:t>
        <a:bodyPr/>
        <a:lstStyle/>
        <a:p>
          <a:r>
            <a:rPr lang="en-IN"/>
            <a:t>The Research Question</a:t>
          </a:r>
          <a:endParaRPr lang="en-US"/>
        </a:p>
      </dgm:t>
    </dgm:pt>
    <dgm:pt modelId="{14C100AB-C0FF-4801-92E1-20BC24DA903E}" type="parTrans" cxnId="{E9DAB735-93C3-4D14-BF7B-3BA6BBBAD802}">
      <dgm:prSet/>
      <dgm:spPr/>
      <dgm:t>
        <a:bodyPr/>
        <a:lstStyle/>
        <a:p>
          <a:endParaRPr lang="en-US"/>
        </a:p>
      </dgm:t>
    </dgm:pt>
    <dgm:pt modelId="{65E68EFB-9491-49C7-8B19-845D469DF564}" type="sibTrans" cxnId="{E9DAB735-93C3-4D14-BF7B-3BA6BBBAD802}">
      <dgm:prSet/>
      <dgm:spPr/>
      <dgm:t>
        <a:bodyPr/>
        <a:lstStyle/>
        <a:p>
          <a:endParaRPr lang="en-US"/>
        </a:p>
      </dgm:t>
    </dgm:pt>
    <dgm:pt modelId="{08DBFC8E-36D8-44A7-A843-9AD994AB1987}">
      <dgm:prSet/>
      <dgm:spPr/>
      <dgm:t>
        <a:bodyPr/>
        <a:lstStyle/>
        <a:p>
          <a:r>
            <a:rPr lang="en-IN"/>
            <a:t>Data Set</a:t>
          </a:r>
          <a:endParaRPr lang="en-US"/>
        </a:p>
      </dgm:t>
    </dgm:pt>
    <dgm:pt modelId="{888C8AE1-88FF-4EBF-89C5-E7A5108C36FE}" type="parTrans" cxnId="{D9530EE9-D123-43EC-B7D7-8DCE85B3F143}">
      <dgm:prSet/>
      <dgm:spPr/>
      <dgm:t>
        <a:bodyPr/>
        <a:lstStyle/>
        <a:p>
          <a:endParaRPr lang="en-US"/>
        </a:p>
      </dgm:t>
    </dgm:pt>
    <dgm:pt modelId="{D2D57CA6-40D3-4530-88D6-BCEFCA6D4E00}" type="sibTrans" cxnId="{D9530EE9-D123-43EC-B7D7-8DCE85B3F143}">
      <dgm:prSet/>
      <dgm:spPr/>
      <dgm:t>
        <a:bodyPr/>
        <a:lstStyle/>
        <a:p>
          <a:endParaRPr lang="en-US"/>
        </a:p>
      </dgm:t>
    </dgm:pt>
    <dgm:pt modelId="{F56CF832-49E9-4267-8594-D1D818F0E170}">
      <dgm:prSet/>
      <dgm:spPr/>
      <dgm:t>
        <a:bodyPr/>
        <a:lstStyle/>
        <a:p>
          <a:r>
            <a:rPr lang="en-IN" baseline="0"/>
            <a:t>METHODOLOGY</a:t>
          </a:r>
          <a:endParaRPr lang="en-US"/>
        </a:p>
      </dgm:t>
    </dgm:pt>
    <dgm:pt modelId="{93286BB3-63FE-42FD-BFC6-1159D0A884DD}" type="parTrans" cxnId="{14C52EBB-88D1-414F-8D4B-230B4A64D3C7}">
      <dgm:prSet/>
      <dgm:spPr/>
      <dgm:t>
        <a:bodyPr/>
        <a:lstStyle/>
        <a:p>
          <a:endParaRPr lang="en-US"/>
        </a:p>
      </dgm:t>
    </dgm:pt>
    <dgm:pt modelId="{BDB7E826-0C30-453C-81FD-F793094027FB}" type="sibTrans" cxnId="{14C52EBB-88D1-414F-8D4B-230B4A64D3C7}">
      <dgm:prSet/>
      <dgm:spPr/>
      <dgm:t>
        <a:bodyPr/>
        <a:lstStyle/>
        <a:p>
          <a:endParaRPr lang="en-US"/>
        </a:p>
      </dgm:t>
    </dgm:pt>
    <dgm:pt modelId="{7328ADC0-2FBF-4DC7-86FD-2C8B00616549}">
      <dgm:prSet/>
      <dgm:spPr/>
      <dgm:t>
        <a:bodyPr/>
        <a:lstStyle/>
        <a:p>
          <a:r>
            <a:rPr lang="en-IN" dirty="0"/>
            <a:t>Data Wrangling (Pivot table, sorting and filtering)</a:t>
          </a:r>
          <a:endParaRPr lang="en-US" dirty="0"/>
        </a:p>
      </dgm:t>
    </dgm:pt>
    <dgm:pt modelId="{4595F6A3-1F98-445B-9FAA-8E45DE282A11}" type="parTrans" cxnId="{95FFEFC8-B6A6-43CF-88B5-5B330E3B9BAD}">
      <dgm:prSet/>
      <dgm:spPr/>
      <dgm:t>
        <a:bodyPr/>
        <a:lstStyle/>
        <a:p>
          <a:endParaRPr lang="en-US"/>
        </a:p>
      </dgm:t>
    </dgm:pt>
    <dgm:pt modelId="{86506610-8C99-444F-94AD-37AE2553ECE5}" type="sibTrans" cxnId="{95FFEFC8-B6A6-43CF-88B5-5B330E3B9BAD}">
      <dgm:prSet/>
      <dgm:spPr/>
      <dgm:t>
        <a:bodyPr/>
        <a:lstStyle/>
        <a:p>
          <a:endParaRPr lang="en-US"/>
        </a:p>
      </dgm:t>
    </dgm:pt>
    <dgm:pt modelId="{F2C94FD0-BAAE-4F03-BFE0-ACB6D6DF6CCD}">
      <dgm:prSet/>
      <dgm:spPr/>
      <dgm:t>
        <a:bodyPr/>
        <a:lstStyle/>
        <a:p>
          <a:r>
            <a:rPr lang="en-IN" baseline="0" dirty="0"/>
            <a:t>REGIONS</a:t>
          </a:r>
          <a:endParaRPr lang="en-US" dirty="0"/>
        </a:p>
      </dgm:t>
    </dgm:pt>
    <dgm:pt modelId="{78747700-92B1-402C-95FD-8C453B273E17}" type="parTrans" cxnId="{322580F0-8EC1-4815-B97C-6DC85BBC5235}">
      <dgm:prSet/>
      <dgm:spPr/>
      <dgm:t>
        <a:bodyPr/>
        <a:lstStyle/>
        <a:p>
          <a:endParaRPr lang="en-US"/>
        </a:p>
      </dgm:t>
    </dgm:pt>
    <dgm:pt modelId="{9BCBD162-B84C-45DB-ADD4-7A956FFDD3F3}" type="sibTrans" cxnId="{322580F0-8EC1-4815-B97C-6DC85BBC5235}">
      <dgm:prSet/>
      <dgm:spPr/>
      <dgm:t>
        <a:bodyPr/>
        <a:lstStyle/>
        <a:p>
          <a:endParaRPr lang="en-US"/>
        </a:p>
      </dgm:t>
    </dgm:pt>
    <dgm:pt modelId="{17DD8B3C-4CAC-41F1-8D20-D8996B8A8D05}">
      <dgm:prSet/>
      <dgm:spPr/>
      <dgm:t>
        <a:bodyPr/>
        <a:lstStyle/>
        <a:p>
          <a:r>
            <a:rPr lang="en-US" dirty="0"/>
            <a:t>COMMUNICATING RESULTS</a:t>
          </a:r>
        </a:p>
      </dgm:t>
    </dgm:pt>
    <dgm:pt modelId="{D1634C2A-606F-4B01-AFAA-ABF60951B9CA}" type="parTrans" cxnId="{5EB10904-55F0-4C3F-AC92-83379C314409}">
      <dgm:prSet/>
      <dgm:spPr/>
      <dgm:t>
        <a:bodyPr/>
        <a:lstStyle/>
        <a:p>
          <a:endParaRPr lang="en-US"/>
        </a:p>
      </dgm:t>
    </dgm:pt>
    <dgm:pt modelId="{822345D6-A0A9-4D9B-ADC9-748DF46246CB}" type="sibTrans" cxnId="{5EB10904-55F0-4C3F-AC92-83379C314409}">
      <dgm:prSet/>
      <dgm:spPr/>
      <dgm:t>
        <a:bodyPr/>
        <a:lstStyle/>
        <a:p>
          <a:endParaRPr lang="en-US"/>
        </a:p>
      </dgm:t>
    </dgm:pt>
    <dgm:pt modelId="{23733D9F-5A2B-4A4B-9E6D-533D5C5D6ABF}">
      <dgm:prSet/>
      <dgm:spPr/>
      <dgm:t>
        <a:bodyPr/>
        <a:lstStyle/>
        <a:p>
          <a:r>
            <a:rPr lang="en-US" dirty="0"/>
            <a:t>RECOMMENDATIONS</a:t>
          </a:r>
        </a:p>
      </dgm:t>
    </dgm:pt>
    <dgm:pt modelId="{C9A49B97-7FB7-40CC-8B42-E782B837F042}" type="parTrans" cxnId="{7D1A16C2-B980-4890-B1AB-0E2AF22DEFFE}">
      <dgm:prSet/>
      <dgm:spPr/>
      <dgm:t>
        <a:bodyPr/>
        <a:lstStyle/>
        <a:p>
          <a:endParaRPr lang="en-US"/>
        </a:p>
      </dgm:t>
    </dgm:pt>
    <dgm:pt modelId="{28437281-27B8-4019-BD33-8323BF8E3E23}" type="sibTrans" cxnId="{7D1A16C2-B980-4890-B1AB-0E2AF22DEFFE}">
      <dgm:prSet/>
      <dgm:spPr/>
      <dgm:t>
        <a:bodyPr/>
        <a:lstStyle/>
        <a:p>
          <a:endParaRPr lang="en-US"/>
        </a:p>
      </dgm:t>
    </dgm:pt>
    <dgm:pt modelId="{FA1DA890-6C33-4C2C-8F0B-7776F5FDDCD1}">
      <dgm:prSet/>
      <dgm:spPr/>
      <dgm:t>
        <a:bodyPr/>
        <a:lstStyle/>
        <a:p>
          <a:r>
            <a:rPr lang="en-US" dirty="0"/>
            <a:t>QUESTIONS</a:t>
          </a:r>
        </a:p>
      </dgm:t>
    </dgm:pt>
    <dgm:pt modelId="{03160F07-A094-440D-B997-81E184EB1E83}" type="parTrans" cxnId="{6C48D23F-7A02-41BC-AA54-553ED6C757C6}">
      <dgm:prSet/>
      <dgm:spPr/>
      <dgm:t>
        <a:bodyPr/>
        <a:lstStyle/>
        <a:p>
          <a:endParaRPr lang="en-US"/>
        </a:p>
      </dgm:t>
    </dgm:pt>
    <dgm:pt modelId="{1648ECC6-86DE-4E79-A04D-E4DD1FA415D5}" type="sibTrans" cxnId="{6C48D23F-7A02-41BC-AA54-553ED6C757C6}">
      <dgm:prSet/>
      <dgm:spPr/>
      <dgm:t>
        <a:bodyPr/>
        <a:lstStyle/>
        <a:p>
          <a:endParaRPr lang="en-US"/>
        </a:p>
      </dgm:t>
    </dgm:pt>
    <dgm:pt modelId="{B70BE5E1-0BF0-40BC-B50A-9DF437E07282}">
      <dgm:prSet/>
      <dgm:spPr/>
      <dgm:t>
        <a:bodyPr/>
        <a:lstStyle/>
        <a:p>
          <a:r>
            <a:rPr lang="en-US" dirty="0"/>
            <a:t>WORK CITED</a:t>
          </a:r>
        </a:p>
      </dgm:t>
    </dgm:pt>
    <dgm:pt modelId="{EAF8ADCA-AADD-4855-8FD0-06A2F0935C6C}" type="parTrans" cxnId="{B403F943-3F7F-4AA4-9FA2-04E041F6E3D0}">
      <dgm:prSet/>
      <dgm:spPr/>
      <dgm:t>
        <a:bodyPr/>
        <a:lstStyle/>
        <a:p>
          <a:endParaRPr lang="en-US"/>
        </a:p>
      </dgm:t>
    </dgm:pt>
    <dgm:pt modelId="{1F290A8C-2820-4FB5-BB55-FA1A5CF3DE3C}" type="sibTrans" cxnId="{B403F943-3F7F-4AA4-9FA2-04E041F6E3D0}">
      <dgm:prSet/>
      <dgm:spPr/>
      <dgm:t>
        <a:bodyPr/>
        <a:lstStyle/>
        <a:p>
          <a:endParaRPr lang="en-US"/>
        </a:p>
      </dgm:t>
    </dgm:pt>
    <dgm:pt modelId="{6580FACC-600D-4978-A629-D1164DFFF102}">
      <dgm:prSet/>
      <dgm:spPr/>
      <dgm:t>
        <a:bodyPr/>
        <a:lstStyle/>
        <a:p>
          <a:r>
            <a:rPr lang="en-US" dirty="0"/>
            <a:t>The five regions of the United States: Western Region, Midwest, Southwest, Southeast and Northeast</a:t>
          </a:r>
        </a:p>
      </dgm:t>
    </dgm:pt>
    <dgm:pt modelId="{01453B05-3178-4637-A764-9C5811A0D437}" type="parTrans" cxnId="{71525170-1F21-42DA-9B6F-4D4400A691C6}">
      <dgm:prSet/>
      <dgm:spPr/>
      <dgm:t>
        <a:bodyPr/>
        <a:lstStyle/>
        <a:p>
          <a:endParaRPr lang="en-US"/>
        </a:p>
      </dgm:t>
    </dgm:pt>
    <dgm:pt modelId="{A4A433E5-4C76-4CA0-AA24-2D7BC781BCB5}" type="sibTrans" cxnId="{71525170-1F21-42DA-9B6F-4D4400A691C6}">
      <dgm:prSet/>
      <dgm:spPr/>
      <dgm:t>
        <a:bodyPr/>
        <a:lstStyle/>
        <a:p>
          <a:endParaRPr lang="en-US"/>
        </a:p>
      </dgm:t>
    </dgm:pt>
    <dgm:pt modelId="{11390507-FDC8-46CC-8DF5-ED4BB282CB19}">
      <dgm:prSet/>
      <dgm:spPr/>
      <dgm:t>
        <a:bodyPr/>
        <a:lstStyle/>
        <a:p>
          <a:r>
            <a:rPr lang="en-US" dirty="0"/>
            <a:t>The result of the research analysis including online research</a:t>
          </a:r>
        </a:p>
      </dgm:t>
    </dgm:pt>
    <dgm:pt modelId="{9ABB2B0B-2FF8-4E30-AC51-9675E4D80296}" type="parTrans" cxnId="{692B9987-FAEA-4C13-89D3-82307802959F}">
      <dgm:prSet/>
      <dgm:spPr/>
      <dgm:t>
        <a:bodyPr/>
        <a:lstStyle/>
        <a:p>
          <a:endParaRPr lang="en-US"/>
        </a:p>
      </dgm:t>
    </dgm:pt>
    <dgm:pt modelId="{FADB7181-4970-43D6-B992-B7E3B56492DF}" type="sibTrans" cxnId="{692B9987-FAEA-4C13-89D3-82307802959F}">
      <dgm:prSet/>
      <dgm:spPr/>
      <dgm:t>
        <a:bodyPr/>
        <a:lstStyle/>
        <a:p>
          <a:endParaRPr lang="en-US"/>
        </a:p>
      </dgm:t>
    </dgm:pt>
    <dgm:pt modelId="{C2C8994E-01B3-4CC2-AABA-28A3D780AFB6}">
      <dgm:prSet/>
      <dgm:spPr/>
      <dgm:t>
        <a:bodyPr/>
        <a:lstStyle/>
        <a:p>
          <a:r>
            <a:rPr lang="en-US" dirty="0"/>
            <a:t>Each team members Recommendation</a:t>
          </a:r>
        </a:p>
      </dgm:t>
    </dgm:pt>
    <dgm:pt modelId="{7E91C83D-0CB6-4E35-BE07-96343F9E3F1F}" type="parTrans" cxnId="{927A3EF2-3495-4C0F-BFA4-51CAE04FA449}">
      <dgm:prSet/>
      <dgm:spPr/>
      <dgm:t>
        <a:bodyPr/>
        <a:lstStyle/>
        <a:p>
          <a:endParaRPr lang="en-US"/>
        </a:p>
      </dgm:t>
    </dgm:pt>
    <dgm:pt modelId="{EF811409-7DD4-4D14-AB4B-5EEB3E3C17C6}" type="sibTrans" cxnId="{927A3EF2-3495-4C0F-BFA4-51CAE04FA449}">
      <dgm:prSet/>
      <dgm:spPr/>
      <dgm:t>
        <a:bodyPr/>
        <a:lstStyle/>
        <a:p>
          <a:endParaRPr lang="en-US"/>
        </a:p>
      </dgm:t>
    </dgm:pt>
    <dgm:pt modelId="{A875894F-C7A1-42F3-A839-7A0F29DC6295}">
      <dgm:prSet/>
      <dgm:spPr/>
      <dgm:t>
        <a:bodyPr/>
        <a:lstStyle/>
        <a:p>
          <a:r>
            <a:rPr lang="en-US" dirty="0"/>
            <a:t>If any?</a:t>
          </a:r>
        </a:p>
      </dgm:t>
    </dgm:pt>
    <dgm:pt modelId="{509925EC-6C37-40D5-9DEE-329818EC9FB7}" type="parTrans" cxnId="{09B53B81-9031-4769-B6A3-CF64B432D10C}">
      <dgm:prSet/>
      <dgm:spPr/>
      <dgm:t>
        <a:bodyPr/>
        <a:lstStyle/>
        <a:p>
          <a:endParaRPr lang="en-US"/>
        </a:p>
      </dgm:t>
    </dgm:pt>
    <dgm:pt modelId="{A4117F4F-16FE-4A38-9449-8C5B50BB664D}" type="sibTrans" cxnId="{09B53B81-9031-4769-B6A3-CF64B432D10C}">
      <dgm:prSet/>
      <dgm:spPr/>
      <dgm:t>
        <a:bodyPr/>
        <a:lstStyle/>
        <a:p>
          <a:endParaRPr lang="en-US"/>
        </a:p>
      </dgm:t>
    </dgm:pt>
    <dgm:pt modelId="{60CF07E7-80A0-461E-95AE-FF657E27B3B8}">
      <dgm:prSet/>
      <dgm:spPr/>
      <dgm:t>
        <a:bodyPr/>
        <a:lstStyle/>
        <a:p>
          <a:r>
            <a:rPr lang="en-US" dirty="0"/>
            <a:t>-</a:t>
          </a:r>
        </a:p>
      </dgm:t>
    </dgm:pt>
    <dgm:pt modelId="{FA148AAD-676E-4753-8934-E1E8515580D0}" type="parTrans" cxnId="{2B9A393E-649A-4BD1-BA49-2EC31E83104D}">
      <dgm:prSet/>
      <dgm:spPr/>
      <dgm:t>
        <a:bodyPr/>
        <a:lstStyle/>
        <a:p>
          <a:endParaRPr lang="en-US"/>
        </a:p>
      </dgm:t>
    </dgm:pt>
    <dgm:pt modelId="{AF6917BE-E6DE-44C1-A496-0AA3E3B9FDB0}" type="sibTrans" cxnId="{2B9A393E-649A-4BD1-BA49-2EC31E83104D}">
      <dgm:prSet/>
      <dgm:spPr/>
      <dgm:t>
        <a:bodyPr/>
        <a:lstStyle/>
        <a:p>
          <a:endParaRPr lang="en-US"/>
        </a:p>
      </dgm:t>
    </dgm:pt>
    <dgm:pt modelId="{572FDA14-8A2E-481B-986A-AEC467F8BD12}" type="pres">
      <dgm:prSet presAssocID="{2BA13398-978E-4503-9006-711E1306D194}" presName="Name0" presStyleCnt="0">
        <dgm:presLayoutVars>
          <dgm:dir/>
          <dgm:animLvl val="lvl"/>
          <dgm:resizeHandles val="exact"/>
        </dgm:presLayoutVars>
      </dgm:prSet>
      <dgm:spPr/>
    </dgm:pt>
    <dgm:pt modelId="{9FA36282-8D54-4651-B5D0-0DF5E277E9C6}" type="pres">
      <dgm:prSet presAssocID="{B70BE5E1-0BF0-40BC-B50A-9DF437E07282}" presName="boxAndChildren" presStyleCnt="0"/>
      <dgm:spPr/>
    </dgm:pt>
    <dgm:pt modelId="{BBF23606-4B86-41B1-AF1A-3CDD880F3EC3}" type="pres">
      <dgm:prSet presAssocID="{B70BE5E1-0BF0-40BC-B50A-9DF437E07282}" presName="parentTextBox" presStyleLbl="alignNode1" presStyleIdx="0" presStyleCnt="7"/>
      <dgm:spPr/>
    </dgm:pt>
    <dgm:pt modelId="{2718F192-025F-499D-9FF5-505E2B08DAAD}" type="pres">
      <dgm:prSet presAssocID="{B70BE5E1-0BF0-40BC-B50A-9DF437E07282}" presName="descendantBox" presStyleLbl="bgAccFollowNode1" presStyleIdx="0" presStyleCnt="7"/>
      <dgm:spPr/>
    </dgm:pt>
    <dgm:pt modelId="{00275023-F24C-4AF2-9024-42DCFB9EB8C5}" type="pres">
      <dgm:prSet presAssocID="{1648ECC6-86DE-4E79-A04D-E4DD1FA415D5}" presName="sp" presStyleCnt="0"/>
      <dgm:spPr/>
    </dgm:pt>
    <dgm:pt modelId="{F203153C-48B7-4392-A4A2-36895B423E3C}" type="pres">
      <dgm:prSet presAssocID="{FA1DA890-6C33-4C2C-8F0B-7776F5FDDCD1}" presName="arrowAndChildren" presStyleCnt="0"/>
      <dgm:spPr/>
    </dgm:pt>
    <dgm:pt modelId="{B7FB4B1B-A9F5-41B2-BFC5-C20FAF9F34F6}" type="pres">
      <dgm:prSet presAssocID="{FA1DA890-6C33-4C2C-8F0B-7776F5FDDCD1}" presName="parentTextArrow" presStyleLbl="node1" presStyleIdx="0" presStyleCnt="0"/>
      <dgm:spPr/>
    </dgm:pt>
    <dgm:pt modelId="{896B38A3-FB8C-4AB4-BAB7-E7DF74E71E97}" type="pres">
      <dgm:prSet presAssocID="{FA1DA890-6C33-4C2C-8F0B-7776F5FDDCD1}" presName="arrow" presStyleLbl="alignNode1" presStyleIdx="1" presStyleCnt="7"/>
      <dgm:spPr/>
    </dgm:pt>
    <dgm:pt modelId="{63B76E0E-B564-4E04-B536-218F56D91396}" type="pres">
      <dgm:prSet presAssocID="{FA1DA890-6C33-4C2C-8F0B-7776F5FDDCD1}" presName="descendantArrow" presStyleLbl="bgAccFollowNode1" presStyleIdx="1" presStyleCnt="7"/>
      <dgm:spPr/>
    </dgm:pt>
    <dgm:pt modelId="{F7FA5E9D-C7FB-4BE3-922B-ECD196CF951F}" type="pres">
      <dgm:prSet presAssocID="{28437281-27B8-4019-BD33-8323BF8E3E23}" presName="sp" presStyleCnt="0"/>
      <dgm:spPr/>
    </dgm:pt>
    <dgm:pt modelId="{0A9DEA94-9E8E-4861-8D1F-503F8C8D8463}" type="pres">
      <dgm:prSet presAssocID="{23733D9F-5A2B-4A4B-9E6D-533D5C5D6ABF}" presName="arrowAndChildren" presStyleCnt="0"/>
      <dgm:spPr/>
    </dgm:pt>
    <dgm:pt modelId="{53E9A6E5-B04A-4EAF-9AFF-AEE91CD0A748}" type="pres">
      <dgm:prSet presAssocID="{23733D9F-5A2B-4A4B-9E6D-533D5C5D6ABF}" presName="parentTextArrow" presStyleLbl="node1" presStyleIdx="0" presStyleCnt="0"/>
      <dgm:spPr/>
    </dgm:pt>
    <dgm:pt modelId="{2F12A30F-B5DF-49EB-8F98-252BC5B3CF14}" type="pres">
      <dgm:prSet presAssocID="{23733D9F-5A2B-4A4B-9E6D-533D5C5D6ABF}" presName="arrow" presStyleLbl="alignNode1" presStyleIdx="2" presStyleCnt="7"/>
      <dgm:spPr/>
    </dgm:pt>
    <dgm:pt modelId="{60DE2F7E-F4E4-4BDE-8D7E-7ED330A58798}" type="pres">
      <dgm:prSet presAssocID="{23733D9F-5A2B-4A4B-9E6D-533D5C5D6ABF}" presName="descendantArrow" presStyleLbl="bgAccFollowNode1" presStyleIdx="2" presStyleCnt="7"/>
      <dgm:spPr/>
    </dgm:pt>
    <dgm:pt modelId="{F6387AD3-5B65-4FFB-B1F5-D076CE85A928}" type="pres">
      <dgm:prSet presAssocID="{822345D6-A0A9-4D9B-ADC9-748DF46246CB}" presName="sp" presStyleCnt="0"/>
      <dgm:spPr/>
    </dgm:pt>
    <dgm:pt modelId="{89BCA0EF-C4CA-4564-BA07-0D821576C11C}" type="pres">
      <dgm:prSet presAssocID="{17DD8B3C-4CAC-41F1-8D20-D8996B8A8D05}" presName="arrowAndChildren" presStyleCnt="0"/>
      <dgm:spPr/>
    </dgm:pt>
    <dgm:pt modelId="{F96526D3-E815-42A4-AD6F-52146A3DA99B}" type="pres">
      <dgm:prSet presAssocID="{17DD8B3C-4CAC-41F1-8D20-D8996B8A8D05}" presName="parentTextArrow" presStyleLbl="node1" presStyleIdx="0" presStyleCnt="0"/>
      <dgm:spPr/>
    </dgm:pt>
    <dgm:pt modelId="{8CC55E7B-B8A4-466A-9133-F05E6BED3369}" type="pres">
      <dgm:prSet presAssocID="{17DD8B3C-4CAC-41F1-8D20-D8996B8A8D05}" presName="arrow" presStyleLbl="alignNode1" presStyleIdx="3" presStyleCnt="7"/>
      <dgm:spPr/>
    </dgm:pt>
    <dgm:pt modelId="{F4B88C41-C690-44B3-A9C4-75D7A79237EF}" type="pres">
      <dgm:prSet presAssocID="{17DD8B3C-4CAC-41F1-8D20-D8996B8A8D05}" presName="descendantArrow" presStyleLbl="bgAccFollowNode1" presStyleIdx="3" presStyleCnt="7"/>
      <dgm:spPr/>
    </dgm:pt>
    <dgm:pt modelId="{19AA00BA-6137-4570-AF53-3A74726D593A}" type="pres">
      <dgm:prSet presAssocID="{9BCBD162-B84C-45DB-ADD4-7A956FFDD3F3}" presName="sp" presStyleCnt="0"/>
      <dgm:spPr/>
    </dgm:pt>
    <dgm:pt modelId="{53CD1B09-AAC1-4688-9892-ED54D82337C6}" type="pres">
      <dgm:prSet presAssocID="{F2C94FD0-BAAE-4F03-BFE0-ACB6D6DF6CCD}" presName="arrowAndChildren" presStyleCnt="0"/>
      <dgm:spPr/>
    </dgm:pt>
    <dgm:pt modelId="{9EB98809-257D-40A6-9A7E-460E86281626}" type="pres">
      <dgm:prSet presAssocID="{F2C94FD0-BAAE-4F03-BFE0-ACB6D6DF6CCD}" presName="parentTextArrow" presStyleLbl="node1" presStyleIdx="0" presStyleCnt="0"/>
      <dgm:spPr/>
    </dgm:pt>
    <dgm:pt modelId="{784C0CE5-4980-4993-A693-53471A0F50B3}" type="pres">
      <dgm:prSet presAssocID="{F2C94FD0-BAAE-4F03-BFE0-ACB6D6DF6CCD}" presName="arrow" presStyleLbl="alignNode1" presStyleIdx="4" presStyleCnt="7"/>
      <dgm:spPr/>
    </dgm:pt>
    <dgm:pt modelId="{C798A430-F641-47B7-AA9F-9913C6C2C3C5}" type="pres">
      <dgm:prSet presAssocID="{F2C94FD0-BAAE-4F03-BFE0-ACB6D6DF6CCD}" presName="descendantArrow" presStyleLbl="bgAccFollowNode1" presStyleIdx="4" presStyleCnt="7"/>
      <dgm:spPr/>
    </dgm:pt>
    <dgm:pt modelId="{A5366B2F-AC6C-450E-95E4-D040A66F5CE2}" type="pres">
      <dgm:prSet presAssocID="{BDB7E826-0C30-453C-81FD-F793094027FB}" presName="sp" presStyleCnt="0"/>
      <dgm:spPr/>
    </dgm:pt>
    <dgm:pt modelId="{7C573123-73E7-4CC9-BAFC-C72AB8EC6313}" type="pres">
      <dgm:prSet presAssocID="{F56CF832-49E9-4267-8594-D1D818F0E170}" presName="arrowAndChildren" presStyleCnt="0"/>
      <dgm:spPr/>
    </dgm:pt>
    <dgm:pt modelId="{986F4421-08CB-4A7D-82D5-42D30561BC9C}" type="pres">
      <dgm:prSet presAssocID="{F56CF832-49E9-4267-8594-D1D818F0E170}" presName="parentTextArrow" presStyleLbl="node1" presStyleIdx="0" presStyleCnt="0"/>
      <dgm:spPr/>
    </dgm:pt>
    <dgm:pt modelId="{B388365C-2BE2-41FB-A316-46FD660010B2}" type="pres">
      <dgm:prSet presAssocID="{F56CF832-49E9-4267-8594-D1D818F0E170}" presName="arrow" presStyleLbl="alignNode1" presStyleIdx="5" presStyleCnt="7"/>
      <dgm:spPr/>
    </dgm:pt>
    <dgm:pt modelId="{DC82802F-0AFD-4B7C-ADE4-86CAC0C6EFB7}" type="pres">
      <dgm:prSet presAssocID="{F56CF832-49E9-4267-8594-D1D818F0E170}" presName="descendantArrow" presStyleLbl="bgAccFollowNode1" presStyleIdx="5" presStyleCnt="7"/>
      <dgm:spPr/>
    </dgm:pt>
    <dgm:pt modelId="{42661498-51B4-4D3B-9959-B45D63CC9405}" type="pres">
      <dgm:prSet presAssocID="{C4BEBAD4-F19D-4BB9-8F51-3F299C525EB6}" presName="sp" presStyleCnt="0"/>
      <dgm:spPr/>
    </dgm:pt>
    <dgm:pt modelId="{C1419324-0785-4343-BE9E-339A85E64B6B}" type="pres">
      <dgm:prSet presAssocID="{3AFA66FC-2A71-4B9D-9F3C-A20F47D3740E}" presName="arrowAndChildren" presStyleCnt="0"/>
      <dgm:spPr/>
    </dgm:pt>
    <dgm:pt modelId="{5F0833E5-CE44-4988-9A54-AE4485EFACDF}" type="pres">
      <dgm:prSet presAssocID="{3AFA66FC-2A71-4B9D-9F3C-A20F47D3740E}" presName="parentTextArrow" presStyleLbl="node1" presStyleIdx="0" presStyleCnt="0"/>
      <dgm:spPr/>
    </dgm:pt>
    <dgm:pt modelId="{0C2BE60B-0A58-46FE-8CF6-6FB5A5449537}" type="pres">
      <dgm:prSet presAssocID="{3AFA66FC-2A71-4B9D-9F3C-A20F47D3740E}" presName="arrow" presStyleLbl="alignNode1" presStyleIdx="6" presStyleCnt="7"/>
      <dgm:spPr/>
    </dgm:pt>
    <dgm:pt modelId="{72D8A3E1-5B3A-46DF-9572-CA54E86D193C}" type="pres">
      <dgm:prSet presAssocID="{3AFA66FC-2A71-4B9D-9F3C-A20F47D3740E}" presName="descendantArrow" presStyleLbl="bgAccFollowNode1" presStyleIdx="6" presStyleCnt="7"/>
      <dgm:spPr/>
    </dgm:pt>
  </dgm:ptLst>
  <dgm:cxnLst>
    <dgm:cxn modelId="{5EB10904-55F0-4C3F-AC92-83379C314409}" srcId="{2BA13398-978E-4503-9006-711E1306D194}" destId="{17DD8B3C-4CAC-41F1-8D20-D8996B8A8D05}" srcOrd="3" destOrd="0" parTransId="{D1634C2A-606F-4B01-AFAA-ABF60951B9CA}" sibTransId="{822345D6-A0A9-4D9B-ADC9-748DF46246CB}"/>
    <dgm:cxn modelId="{FEF6EE25-9745-4EFC-A6F5-10E9BFACAB12}" type="presOf" srcId="{5959AB10-B03F-45EA-A84B-5231B5A14EEE}" destId="{72D8A3E1-5B3A-46DF-9572-CA54E86D193C}" srcOrd="0" destOrd="0" presId="urn:microsoft.com/office/officeart/2016/7/layout/VerticalDownArrowProcess"/>
    <dgm:cxn modelId="{CF5ACC2B-7A9D-40E5-AF82-09AC147C4F96}" type="presOf" srcId="{11390507-FDC8-46CC-8DF5-ED4BB282CB19}" destId="{F4B88C41-C690-44B3-A9C4-75D7A79237EF}" srcOrd="0" destOrd="0" presId="urn:microsoft.com/office/officeart/2016/7/layout/VerticalDownArrowProcess"/>
    <dgm:cxn modelId="{E9DAB735-93C3-4D14-BF7B-3BA6BBBAD802}" srcId="{3AFA66FC-2A71-4B9D-9F3C-A20F47D3740E}" destId="{5959AB10-B03F-45EA-A84B-5231B5A14EEE}" srcOrd="0" destOrd="0" parTransId="{14C100AB-C0FF-4801-92E1-20BC24DA903E}" sibTransId="{65E68EFB-9491-49C7-8B19-845D469DF564}"/>
    <dgm:cxn modelId="{A6717D38-747E-4B1A-949A-1E2D5136B8FD}" type="presOf" srcId="{23733D9F-5A2B-4A4B-9E6D-533D5C5D6ABF}" destId="{2F12A30F-B5DF-49EB-8F98-252BC5B3CF14}" srcOrd="1" destOrd="0" presId="urn:microsoft.com/office/officeart/2016/7/layout/VerticalDownArrowProcess"/>
    <dgm:cxn modelId="{FB64973A-1EC7-43C5-BC7C-CD690F38BA34}" type="presOf" srcId="{F56CF832-49E9-4267-8594-D1D818F0E170}" destId="{B388365C-2BE2-41FB-A316-46FD660010B2}" srcOrd="1" destOrd="0" presId="urn:microsoft.com/office/officeart/2016/7/layout/VerticalDownArrowProcess"/>
    <dgm:cxn modelId="{2B9A393E-649A-4BD1-BA49-2EC31E83104D}" srcId="{B70BE5E1-0BF0-40BC-B50A-9DF437E07282}" destId="{60CF07E7-80A0-461E-95AE-FF657E27B3B8}" srcOrd="0" destOrd="0" parTransId="{FA148AAD-676E-4753-8934-E1E8515580D0}" sibTransId="{AF6917BE-E6DE-44C1-A496-0AA3E3B9FDB0}"/>
    <dgm:cxn modelId="{6C48D23F-7A02-41BC-AA54-553ED6C757C6}" srcId="{2BA13398-978E-4503-9006-711E1306D194}" destId="{FA1DA890-6C33-4C2C-8F0B-7776F5FDDCD1}" srcOrd="5" destOrd="0" parTransId="{03160F07-A094-440D-B997-81E184EB1E83}" sibTransId="{1648ECC6-86DE-4E79-A04D-E4DD1FA415D5}"/>
    <dgm:cxn modelId="{B403F943-3F7F-4AA4-9FA2-04E041F6E3D0}" srcId="{2BA13398-978E-4503-9006-711E1306D194}" destId="{B70BE5E1-0BF0-40BC-B50A-9DF437E07282}" srcOrd="6" destOrd="0" parTransId="{EAF8ADCA-AADD-4855-8FD0-06A2F0935C6C}" sibTransId="{1F290A8C-2820-4FB5-BB55-FA1A5CF3DE3C}"/>
    <dgm:cxn modelId="{3000EB64-E182-44B0-83C0-04885B34B285}" type="presOf" srcId="{17DD8B3C-4CAC-41F1-8D20-D8996B8A8D05}" destId="{8CC55E7B-B8A4-466A-9133-F05E6BED3369}" srcOrd="1" destOrd="0" presId="urn:microsoft.com/office/officeart/2016/7/layout/VerticalDownArrowProcess"/>
    <dgm:cxn modelId="{014A014B-AC8C-4B50-96D6-076C91316CE5}" type="presOf" srcId="{17DD8B3C-4CAC-41F1-8D20-D8996B8A8D05}" destId="{F96526D3-E815-42A4-AD6F-52146A3DA99B}" srcOrd="0" destOrd="0" presId="urn:microsoft.com/office/officeart/2016/7/layout/VerticalDownArrowProcess"/>
    <dgm:cxn modelId="{22C9D96C-DBB3-440B-B4E4-05C229A5F245}" type="presOf" srcId="{3AFA66FC-2A71-4B9D-9F3C-A20F47D3740E}" destId="{0C2BE60B-0A58-46FE-8CF6-6FB5A5449537}" srcOrd="1" destOrd="0" presId="urn:microsoft.com/office/officeart/2016/7/layout/VerticalDownArrowProcess"/>
    <dgm:cxn modelId="{71525170-1F21-42DA-9B6F-4D4400A691C6}" srcId="{F2C94FD0-BAAE-4F03-BFE0-ACB6D6DF6CCD}" destId="{6580FACC-600D-4978-A629-D1164DFFF102}" srcOrd="0" destOrd="0" parTransId="{01453B05-3178-4637-A764-9C5811A0D437}" sibTransId="{A4A433E5-4C76-4CA0-AA24-2D7BC781BCB5}"/>
    <dgm:cxn modelId="{8F096B73-17EF-42A5-B831-A461B67DC1F2}" type="presOf" srcId="{2BA13398-978E-4503-9006-711E1306D194}" destId="{572FDA14-8A2E-481B-986A-AEC467F8BD12}" srcOrd="0" destOrd="0" presId="urn:microsoft.com/office/officeart/2016/7/layout/VerticalDownArrowProcess"/>
    <dgm:cxn modelId="{09B53B81-9031-4769-B6A3-CF64B432D10C}" srcId="{FA1DA890-6C33-4C2C-8F0B-7776F5FDDCD1}" destId="{A875894F-C7A1-42F3-A839-7A0F29DC6295}" srcOrd="0" destOrd="0" parTransId="{509925EC-6C37-40D5-9DEE-329818EC9FB7}" sibTransId="{A4117F4F-16FE-4A38-9449-8C5B50BB664D}"/>
    <dgm:cxn modelId="{692B9987-FAEA-4C13-89D3-82307802959F}" srcId="{17DD8B3C-4CAC-41F1-8D20-D8996B8A8D05}" destId="{11390507-FDC8-46CC-8DF5-ED4BB282CB19}" srcOrd="0" destOrd="0" parTransId="{9ABB2B0B-2FF8-4E30-AC51-9675E4D80296}" sibTransId="{FADB7181-4970-43D6-B992-B7E3B56492DF}"/>
    <dgm:cxn modelId="{0246768F-1B6E-4711-88FD-7450CD960729}" type="presOf" srcId="{08DBFC8E-36D8-44A7-A843-9AD994AB1987}" destId="{72D8A3E1-5B3A-46DF-9572-CA54E86D193C}" srcOrd="0" destOrd="1" presId="urn:microsoft.com/office/officeart/2016/7/layout/VerticalDownArrowProcess"/>
    <dgm:cxn modelId="{01A97B91-0538-4FCA-A037-AD33E4735A0C}" type="presOf" srcId="{C2C8994E-01B3-4CC2-AABA-28A3D780AFB6}" destId="{60DE2F7E-F4E4-4BDE-8D7E-7ED330A58798}" srcOrd="0" destOrd="0" presId="urn:microsoft.com/office/officeart/2016/7/layout/VerticalDownArrowProcess"/>
    <dgm:cxn modelId="{EF30B092-9773-4FAA-AC66-97691EA3CFC5}" type="presOf" srcId="{F56CF832-49E9-4267-8594-D1D818F0E170}" destId="{986F4421-08CB-4A7D-82D5-42D30561BC9C}" srcOrd="0" destOrd="0" presId="urn:microsoft.com/office/officeart/2016/7/layout/VerticalDownArrowProcess"/>
    <dgm:cxn modelId="{87026899-909B-4497-A91E-4A023AD839AD}" type="presOf" srcId="{F2C94FD0-BAAE-4F03-BFE0-ACB6D6DF6CCD}" destId="{784C0CE5-4980-4993-A693-53471A0F50B3}" srcOrd="1" destOrd="0" presId="urn:microsoft.com/office/officeart/2016/7/layout/VerticalDownArrowProcess"/>
    <dgm:cxn modelId="{59FF27A6-89E8-4012-BA45-20F33BEA8B50}" type="presOf" srcId="{3AFA66FC-2A71-4B9D-9F3C-A20F47D3740E}" destId="{5F0833E5-CE44-4988-9A54-AE4485EFACDF}" srcOrd="0" destOrd="0" presId="urn:microsoft.com/office/officeart/2016/7/layout/VerticalDownArrowProcess"/>
    <dgm:cxn modelId="{75093FA9-0C64-4A5A-934A-18A265E73D5B}" srcId="{2BA13398-978E-4503-9006-711E1306D194}" destId="{3AFA66FC-2A71-4B9D-9F3C-A20F47D3740E}" srcOrd="0" destOrd="0" parTransId="{5E51D1A1-7E31-47B0-BB97-5808A4A58064}" sibTransId="{C4BEBAD4-F19D-4BB9-8F51-3F299C525EB6}"/>
    <dgm:cxn modelId="{D833F7AE-508C-4E46-A3E9-3B60F4DFB3C1}" type="presOf" srcId="{FA1DA890-6C33-4C2C-8F0B-7776F5FDDCD1}" destId="{896B38A3-FB8C-4AB4-BAB7-E7DF74E71E97}" srcOrd="1" destOrd="0" presId="urn:microsoft.com/office/officeart/2016/7/layout/VerticalDownArrowProcess"/>
    <dgm:cxn modelId="{5C3DE8B0-344D-44A4-8EBB-A352EDE6990D}" type="presOf" srcId="{6580FACC-600D-4978-A629-D1164DFFF102}" destId="{C798A430-F641-47B7-AA9F-9913C6C2C3C5}" srcOrd="0" destOrd="0" presId="urn:microsoft.com/office/officeart/2016/7/layout/VerticalDownArrowProcess"/>
    <dgm:cxn modelId="{2995DEB3-6611-4F70-BE6C-31879C442960}" type="presOf" srcId="{23733D9F-5A2B-4A4B-9E6D-533D5C5D6ABF}" destId="{53E9A6E5-B04A-4EAF-9AFF-AEE91CD0A748}" srcOrd="0" destOrd="0" presId="urn:microsoft.com/office/officeart/2016/7/layout/VerticalDownArrowProcess"/>
    <dgm:cxn modelId="{14C52EBB-88D1-414F-8D4B-230B4A64D3C7}" srcId="{2BA13398-978E-4503-9006-711E1306D194}" destId="{F56CF832-49E9-4267-8594-D1D818F0E170}" srcOrd="1" destOrd="0" parTransId="{93286BB3-63FE-42FD-BFC6-1159D0A884DD}" sibTransId="{BDB7E826-0C30-453C-81FD-F793094027FB}"/>
    <dgm:cxn modelId="{7D1A16C2-B980-4890-B1AB-0E2AF22DEFFE}" srcId="{2BA13398-978E-4503-9006-711E1306D194}" destId="{23733D9F-5A2B-4A4B-9E6D-533D5C5D6ABF}" srcOrd="4" destOrd="0" parTransId="{C9A49B97-7FB7-40CC-8B42-E782B837F042}" sibTransId="{28437281-27B8-4019-BD33-8323BF8E3E23}"/>
    <dgm:cxn modelId="{95FFEFC8-B6A6-43CF-88B5-5B330E3B9BAD}" srcId="{F56CF832-49E9-4267-8594-D1D818F0E170}" destId="{7328ADC0-2FBF-4DC7-86FD-2C8B00616549}" srcOrd="0" destOrd="0" parTransId="{4595F6A3-1F98-445B-9FAA-8E45DE282A11}" sibTransId="{86506610-8C99-444F-94AD-37AE2553ECE5}"/>
    <dgm:cxn modelId="{41EF6BD1-43E1-442A-98CA-ADADBE989748}" type="presOf" srcId="{B70BE5E1-0BF0-40BC-B50A-9DF437E07282}" destId="{BBF23606-4B86-41B1-AF1A-3CDD880F3EC3}" srcOrd="0" destOrd="0" presId="urn:microsoft.com/office/officeart/2016/7/layout/VerticalDownArrowProcess"/>
    <dgm:cxn modelId="{DF0EBAD3-B495-4AD6-8384-E4EA99175988}" type="presOf" srcId="{FA1DA890-6C33-4C2C-8F0B-7776F5FDDCD1}" destId="{B7FB4B1B-A9F5-41B2-BFC5-C20FAF9F34F6}" srcOrd="0" destOrd="0" presId="urn:microsoft.com/office/officeart/2016/7/layout/VerticalDownArrowProcess"/>
    <dgm:cxn modelId="{9BEF07D8-A5FE-4C68-9CF0-68E1A87B5CBA}" type="presOf" srcId="{F2C94FD0-BAAE-4F03-BFE0-ACB6D6DF6CCD}" destId="{9EB98809-257D-40A6-9A7E-460E86281626}" srcOrd="0" destOrd="0" presId="urn:microsoft.com/office/officeart/2016/7/layout/VerticalDownArrowProcess"/>
    <dgm:cxn modelId="{566329E5-9391-4358-BC40-AAEA3B6F718D}" type="presOf" srcId="{7328ADC0-2FBF-4DC7-86FD-2C8B00616549}" destId="{DC82802F-0AFD-4B7C-ADE4-86CAC0C6EFB7}" srcOrd="0" destOrd="0" presId="urn:microsoft.com/office/officeart/2016/7/layout/VerticalDownArrowProcess"/>
    <dgm:cxn modelId="{D9530EE9-D123-43EC-B7D7-8DCE85B3F143}" srcId="{3AFA66FC-2A71-4B9D-9F3C-A20F47D3740E}" destId="{08DBFC8E-36D8-44A7-A843-9AD994AB1987}" srcOrd="1" destOrd="0" parTransId="{888C8AE1-88FF-4EBF-89C5-E7A5108C36FE}" sibTransId="{D2D57CA6-40D3-4530-88D6-BCEFCA6D4E00}"/>
    <dgm:cxn modelId="{322580F0-8EC1-4815-B97C-6DC85BBC5235}" srcId="{2BA13398-978E-4503-9006-711E1306D194}" destId="{F2C94FD0-BAAE-4F03-BFE0-ACB6D6DF6CCD}" srcOrd="2" destOrd="0" parTransId="{78747700-92B1-402C-95FD-8C453B273E17}" sibTransId="{9BCBD162-B84C-45DB-ADD4-7A956FFDD3F3}"/>
    <dgm:cxn modelId="{927A3EF2-3495-4C0F-BFA4-51CAE04FA449}" srcId="{23733D9F-5A2B-4A4B-9E6D-533D5C5D6ABF}" destId="{C2C8994E-01B3-4CC2-AABA-28A3D780AFB6}" srcOrd="0" destOrd="0" parTransId="{7E91C83D-0CB6-4E35-BE07-96343F9E3F1F}" sibTransId="{EF811409-7DD4-4D14-AB4B-5EEB3E3C17C6}"/>
    <dgm:cxn modelId="{DA2152F5-1F81-4419-94D1-35AB96C53349}" type="presOf" srcId="{60CF07E7-80A0-461E-95AE-FF657E27B3B8}" destId="{2718F192-025F-499D-9FF5-505E2B08DAAD}" srcOrd="0" destOrd="0" presId="urn:microsoft.com/office/officeart/2016/7/layout/VerticalDownArrowProcess"/>
    <dgm:cxn modelId="{BEA2E8F6-4627-471B-9B79-79B935775826}" type="presOf" srcId="{A875894F-C7A1-42F3-A839-7A0F29DC6295}" destId="{63B76E0E-B564-4E04-B536-218F56D91396}" srcOrd="0" destOrd="0" presId="urn:microsoft.com/office/officeart/2016/7/layout/VerticalDownArrowProcess"/>
    <dgm:cxn modelId="{CFC312BF-EDC5-4E65-8C9C-D09053307C7B}" type="presParOf" srcId="{572FDA14-8A2E-481B-986A-AEC467F8BD12}" destId="{9FA36282-8D54-4651-B5D0-0DF5E277E9C6}" srcOrd="0" destOrd="0" presId="urn:microsoft.com/office/officeart/2016/7/layout/VerticalDownArrowProcess"/>
    <dgm:cxn modelId="{6BE07A6E-40A9-4E24-8B98-CADC98755DDD}" type="presParOf" srcId="{9FA36282-8D54-4651-B5D0-0DF5E277E9C6}" destId="{BBF23606-4B86-41B1-AF1A-3CDD880F3EC3}" srcOrd="0" destOrd="0" presId="urn:microsoft.com/office/officeart/2016/7/layout/VerticalDownArrowProcess"/>
    <dgm:cxn modelId="{FD2A9758-F333-42C4-AFDB-1A1354B5A3D1}" type="presParOf" srcId="{9FA36282-8D54-4651-B5D0-0DF5E277E9C6}" destId="{2718F192-025F-499D-9FF5-505E2B08DAAD}" srcOrd="1" destOrd="0" presId="urn:microsoft.com/office/officeart/2016/7/layout/VerticalDownArrowProcess"/>
    <dgm:cxn modelId="{C18D284C-66FD-417A-A8E5-46A4F93C33DA}" type="presParOf" srcId="{572FDA14-8A2E-481B-986A-AEC467F8BD12}" destId="{00275023-F24C-4AF2-9024-42DCFB9EB8C5}" srcOrd="1" destOrd="0" presId="urn:microsoft.com/office/officeart/2016/7/layout/VerticalDownArrowProcess"/>
    <dgm:cxn modelId="{90FB7197-3B1B-4679-BEBD-CE165E01FC28}" type="presParOf" srcId="{572FDA14-8A2E-481B-986A-AEC467F8BD12}" destId="{F203153C-48B7-4392-A4A2-36895B423E3C}" srcOrd="2" destOrd="0" presId="urn:microsoft.com/office/officeart/2016/7/layout/VerticalDownArrowProcess"/>
    <dgm:cxn modelId="{A4577907-D4FB-449D-BB97-EDA1D2CED4CB}" type="presParOf" srcId="{F203153C-48B7-4392-A4A2-36895B423E3C}" destId="{B7FB4B1B-A9F5-41B2-BFC5-C20FAF9F34F6}" srcOrd="0" destOrd="0" presId="urn:microsoft.com/office/officeart/2016/7/layout/VerticalDownArrowProcess"/>
    <dgm:cxn modelId="{789FB4B4-5FB2-477C-B673-D53CF976BFD8}" type="presParOf" srcId="{F203153C-48B7-4392-A4A2-36895B423E3C}" destId="{896B38A3-FB8C-4AB4-BAB7-E7DF74E71E97}" srcOrd="1" destOrd="0" presId="urn:microsoft.com/office/officeart/2016/7/layout/VerticalDownArrowProcess"/>
    <dgm:cxn modelId="{2F20DF4D-41CC-4D38-8958-29E9E7660655}" type="presParOf" srcId="{F203153C-48B7-4392-A4A2-36895B423E3C}" destId="{63B76E0E-B564-4E04-B536-218F56D91396}" srcOrd="2" destOrd="0" presId="urn:microsoft.com/office/officeart/2016/7/layout/VerticalDownArrowProcess"/>
    <dgm:cxn modelId="{0EC02322-5094-4041-B4A5-A30EC7F7E27D}" type="presParOf" srcId="{572FDA14-8A2E-481B-986A-AEC467F8BD12}" destId="{F7FA5E9D-C7FB-4BE3-922B-ECD196CF951F}" srcOrd="3" destOrd="0" presId="urn:microsoft.com/office/officeart/2016/7/layout/VerticalDownArrowProcess"/>
    <dgm:cxn modelId="{143647EC-1EA7-4CCB-B094-021C89503EDA}" type="presParOf" srcId="{572FDA14-8A2E-481B-986A-AEC467F8BD12}" destId="{0A9DEA94-9E8E-4861-8D1F-503F8C8D8463}" srcOrd="4" destOrd="0" presId="urn:microsoft.com/office/officeart/2016/7/layout/VerticalDownArrowProcess"/>
    <dgm:cxn modelId="{197EDF31-2457-4848-A81E-63D407EFBD3C}" type="presParOf" srcId="{0A9DEA94-9E8E-4861-8D1F-503F8C8D8463}" destId="{53E9A6E5-B04A-4EAF-9AFF-AEE91CD0A748}" srcOrd="0" destOrd="0" presId="urn:microsoft.com/office/officeart/2016/7/layout/VerticalDownArrowProcess"/>
    <dgm:cxn modelId="{FEB3FA10-2CF7-4043-9B05-50077EF07F6A}" type="presParOf" srcId="{0A9DEA94-9E8E-4861-8D1F-503F8C8D8463}" destId="{2F12A30F-B5DF-49EB-8F98-252BC5B3CF14}" srcOrd="1" destOrd="0" presId="urn:microsoft.com/office/officeart/2016/7/layout/VerticalDownArrowProcess"/>
    <dgm:cxn modelId="{7E0BD160-4A32-4757-B5F3-94D06DAF390F}" type="presParOf" srcId="{0A9DEA94-9E8E-4861-8D1F-503F8C8D8463}" destId="{60DE2F7E-F4E4-4BDE-8D7E-7ED330A58798}" srcOrd="2" destOrd="0" presId="urn:microsoft.com/office/officeart/2016/7/layout/VerticalDownArrowProcess"/>
    <dgm:cxn modelId="{F03DCD46-52F1-43CA-852E-7D352324325D}" type="presParOf" srcId="{572FDA14-8A2E-481B-986A-AEC467F8BD12}" destId="{F6387AD3-5B65-4FFB-B1F5-D076CE85A928}" srcOrd="5" destOrd="0" presId="urn:microsoft.com/office/officeart/2016/7/layout/VerticalDownArrowProcess"/>
    <dgm:cxn modelId="{12D362CE-642B-45DA-AFB9-B276DB0EFE5C}" type="presParOf" srcId="{572FDA14-8A2E-481B-986A-AEC467F8BD12}" destId="{89BCA0EF-C4CA-4564-BA07-0D821576C11C}" srcOrd="6" destOrd="0" presId="urn:microsoft.com/office/officeart/2016/7/layout/VerticalDownArrowProcess"/>
    <dgm:cxn modelId="{8C711E20-9CBE-457C-B5F9-4E1A64BD9757}" type="presParOf" srcId="{89BCA0EF-C4CA-4564-BA07-0D821576C11C}" destId="{F96526D3-E815-42A4-AD6F-52146A3DA99B}" srcOrd="0" destOrd="0" presId="urn:microsoft.com/office/officeart/2016/7/layout/VerticalDownArrowProcess"/>
    <dgm:cxn modelId="{96E1CD99-E639-42B0-A358-CABD520DC2D4}" type="presParOf" srcId="{89BCA0EF-C4CA-4564-BA07-0D821576C11C}" destId="{8CC55E7B-B8A4-466A-9133-F05E6BED3369}" srcOrd="1" destOrd="0" presId="urn:microsoft.com/office/officeart/2016/7/layout/VerticalDownArrowProcess"/>
    <dgm:cxn modelId="{7A85AA94-88C1-4D21-ADEC-06F68A683234}" type="presParOf" srcId="{89BCA0EF-C4CA-4564-BA07-0D821576C11C}" destId="{F4B88C41-C690-44B3-A9C4-75D7A79237EF}" srcOrd="2" destOrd="0" presId="urn:microsoft.com/office/officeart/2016/7/layout/VerticalDownArrowProcess"/>
    <dgm:cxn modelId="{B45A7BF6-5D60-45E8-9BB2-13CE6B13BC01}" type="presParOf" srcId="{572FDA14-8A2E-481B-986A-AEC467F8BD12}" destId="{19AA00BA-6137-4570-AF53-3A74726D593A}" srcOrd="7" destOrd="0" presId="urn:microsoft.com/office/officeart/2016/7/layout/VerticalDownArrowProcess"/>
    <dgm:cxn modelId="{57CD4FD5-B226-4DEF-BFA7-36B25F0DEFA7}" type="presParOf" srcId="{572FDA14-8A2E-481B-986A-AEC467F8BD12}" destId="{53CD1B09-AAC1-4688-9892-ED54D82337C6}" srcOrd="8" destOrd="0" presId="urn:microsoft.com/office/officeart/2016/7/layout/VerticalDownArrowProcess"/>
    <dgm:cxn modelId="{59268F5B-952E-49FC-9D37-B7FD8ABD29E3}" type="presParOf" srcId="{53CD1B09-AAC1-4688-9892-ED54D82337C6}" destId="{9EB98809-257D-40A6-9A7E-460E86281626}" srcOrd="0" destOrd="0" presId="urn:microsoft.com/office/officeart/2016/7/layout/VerticalDownArrowProcess"/>
    <dgm:cxn modelId="{25EE88D7-BE18-4C23-BD71-B7940578A004}" type="presParOf" srcId="{53CD1B09-AAC1-4688-9892-ED54D82337C6}" destId="{784C0CE5-4980-4993-A693-53471A0F50B3}" srcOrd="1" destOrd="0" presId="urn:microsoft.com/office/officeart/2016/7/layout/VerticalDownArrowProcess"/>
    <dgm:cxn modelId="{B956210A-FA14-432A-BCA3-E174909394A7}" type="presParOf" srcId="{53CD1B09-AAC1-4688-9892-ED54D82337C6}" destId="{C798A430-F641-47B7-AA9F-9913C6C2C3C5}" srcOrd="2" destOrd="0" presId="urn:microsoft.com/office/officeart/2016/7/layout/VerticalDownArrowProcess"/>
    <dgm:cxn modelId="{A73BD8E1-C593-4099-9C23-7544579348D4}" type="presParOf" srcId="{572FDA14-8A2E-481B-986A-AEC467F8BD12}" destId="{A5366B2F-AC6C-450E-95E4-D040A66F5CE2}" srcOrd="9" destOrd="0" presId="urn:microsoft.com/office/officeart/2016/7/layout/VerticalDownArrowProcess"/>
    <dgm:cxn modelId="{A98CB521-01D2-4D27-9395-27E1E51B95E0}" type="presParOf" srcId="{572FDA14-8A2E-481B-986A-AEC467F8BD12}" destId="{7C573123-73E7-4CC9-BAFC-C72AB8EC6313}" srcOrd="10" destOrd="0" presId="urn:microsoft.com/office/officeart/2016/7/layout/VerticalDownArrowProcess"/>
    <dgm:cxn modelId="{CF760570-9242-41EF-9796-00313147D5D2}" type="presParOf" srcId="{7C573123-73E7-4CC9-BAFC-C72AB8EC6313}" destId="{986F4421-08CB-4A7D-82D5-42D30561BC9C}" srcOrd="0" destOrd="0" presId="urn:microsoft.com/office/officeart/2016/7/layout/VerticalDownArrowProcess"/>
    <dgm:cxn modelId="{6B8603E0-89C8-49C0-80BC-9D2EEB7F90A4}" type="presParOf" srcId="{7C573123-73E7-4CC9-BAFC-C72AB8EC6313}" destId="{B388365C-2BE2-41FB-A316-46FD660010B2}" srcOrd="1" destOrd="0" presId="urn:microsoft.com/office/officeart/2016/7/layout/VerticalDownArrowProcess"/>
    <dgm:cxn modelId="{9DB931C2-CEFB-48B0-8120-734B22C38506}" type="presParOf" srcId="{7C573123-73E7-4CC9-BAFC-C72AB8EC6313}" destId="{DC82802F-0AFD-4B7C-ADE4-86CAC0C6EFB7}" srcOrd="2" destOrd="0" presId="urn:microsoft.com/office/officeart/2016/7/layout/VerticalDownArrowProcess"/>
    <dgm:cxn modelId="{4137E5C9-4C47-48A5-96C7-261C9CCC26BE}" type="presParOf" srcId="{572FDA14-8A2E-481B-986A-AEC467F8BD12}" destId="{42661498-51B4-4D3B-9959-B45D63CC9405}" srcOrd="11" destOrd="0" presId="urn:microsoft.com/office/officeart/2016/7/layout/VerticalDownArrowProcess"/>
    <dgm:cxn modelId="{CE07021C-962A-4631-B57A-0E2206722DF9}" type="presParOf" srcId="{572FDA14-8A2E-481B-986A-AEC467F8BD12}" destId="{C1419324-0785-4343-BE9E-339A85E64B6B}" srcOrd="12" destOrd="0" presId="urn:microsoft.com/office/officeart/2016/7/layout/VerticalDownArrowProcess"/>
    <dgm:cxn modelId="{93140AD2-C3F7-4C9F-844E-AE8C466BF5A7}" type="presParOf" srcId="{C1419324-0785-4343-BE9E-339A85E64B6B}" destId="{5F0833E5-CE44-4988-9A54-AE4485EFACDF}" srcOrd="0" destOrd="0" presId="urn:microsoft.com/office/officeart/2016/7/layout/VerticalDownArrowProcess"/>
    <dgm:cxn modelId="{65F2E40F-BD22-4939-976B-4977A51787EB}" type="presParOf" srcId="{C1419324-0785-4343-BE9E-339A85E64B6B}" destId="{0C2BE60B-0A58-46FE-8CF6-6FB5A5449537}" srcOrd="1" destOrd="0" presId="urn:microsoft.com/office/officeart/2016/7/layout/VerticalDownArrowProcess"/>
    <dgm:cxn modelId="{2B6E02A7-0716-4318-99CB-12CACC488B94}" type="presParOf" srcId="{C1419324-0785-4343-BE9E-339A85E64B6B}" destId="{72D8A3E1-5B3A-46DF-9572-CA54E86D193C}"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23606-4B86-41B1-AF1A-3CDD880F3EC3}">
      <dsp:nvSpPr>
        <dsp:cNvPr id="0" name=""/>
        <dsp:cNvSpPr/>
      </dsp:nvSpPr>
      <dsp:spPr>
        <a:xfrm>
          <a:off x="0" y="4294924"/>
          <a:ext cx="2676139" cy="46999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327" tIns="113792" rIns="190327" bIns="113792" numCol="1" spcCol="1270" anchor="ctr" anchorCtr="0">
          <a:noAutofit/>
        </a:bodyPr>
        <a:lstStyle/>
        <a:p>
          <a:pPr marL="0" lvl="0" indent="0" algn="ctr" defTabSz="711200">
            <a:lnSpc>
              <a:spcPct val="90000"/>
            </a:lnSpc>
            <a:spcBef>
              <a:spcPct val="0"/>
            </a:spcBef>
            <a:spcAft>
              <a:spcPct val="35000"/>
            </a:spcAft>
            <a:buNone/>
          </a:pPr>
          <a:r>
            <a:rPr lang="en-US" sz="1600" kern="1200" dirty="0"/>
            <a:t>WORK CITED</a:t>
          </a:r>
        </a:p>
      </dsp:txBody>
      <dsp:txXfrm>
        <a:off x="0" y="4294924"/>
        <a:ext cx="2676139" cy="469991"/>
      </dsp:txXfrm>
    </dsp:sp>
    <dsp:sp modelId="{2718F192-025F-499D-9FF5-505E2B08DAAD}">
      <dsp:nvSpPr>
        <dsp:cNvPr id="0" name=""/>
        <dsp:cNvSpPr/>
      </dsp:nvSpPr>
      <dsp:spPr>
        <a:xfrm>
          <a:off x="2676138" y="4294924"/>
          <a:ext cx="8028417" cy="46999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2854" tIns="139700" rIns="162854" bIns="139700" numCol="1" spcCol="1270" anchor="ctr" anchorCtr="0">
          <a:noAutofit/>
        </a:bodyPr>
        <a:lstStyle/>
        <a:p>
          <a:pPr marL="0" lvl="0" indent="0" algn="l" defTabSz="488950">
            <a:lnSpc>
              <a:spcPct val="90000"/>
            </a:lnSpc>
            <a:spcBef>
              <a:spcPct val="0"/>
            </a:spcBef>
            <a:spcAft>
              <a:spcPct val="35000"/>
            </a:spcAft>
            <a:buNone/>
          </a:pPr>
          <a:r>
            <a:rPr lang="en-US" sz="1100" kern="1200" dirty="0"/>
            <a:t>-</a:t>
          </a:r>
        </a:p>
      </dsp:txBody>
      <dsp:txXfrm>
        <a:off x="2676138" y="4294924"/>
        <a:ext cx="8028417" cy="469991"/>
      </dsp:txXfrm>
    </dsp:sp>
    <dsp:sp modelId="{896B38A3-FB8C-4AB4-BAB7-E7DF74E71E97}">
      <dsp:nvSpPr>
        <dsp:cNvPr id="0" name=""/>
        <dsp:cNvSpPr/>
      </dsp:nvSpPr>
      <dsp:spPr>
        <a:xfrm rot="10800000">
          <a:off x="0" y="3579127"/>
          <a:ext cx="2676139" cy="722846"/>
        </a:xfrm>
        <a:prstGeom prst="upArrowCallout">
          <a:avLst>
            <a:gd name="adj1" fmla="val 5000"/>
            <a:gd name="adj2" fmla="val 10000"/>
            <a:gd name="adj3" fmla="val 15000"/>
            <a:gd name="adj4" fmla="val 64977"/>
          </a:avLst>
        </a:prstGeom>
        <a:solidFill>
          <a:schemeClr val="accent2">
            <a:hueOff val="202407"/>
            <a:satOff val="-4606"/>
            <a:lumOff val="-3432"/>
            <a:alphaOff val="0"/>
          </a:schemeClr>
        </a:solidFill>
        <a:ln w="12700" cap="flat" cmpd="sng" algn="ctr">
          <a:solidFill>
            <a:schemeClr val="accent2">
              <a:hueOff val="202407"/>
              <a:satOff val="-4606"/>
              <a:lumOff val="-343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327" tIns="113792" rIns="190327" bIns="113792" numCol="1" spcCol="1270" anchor="ctr" anchorCtr="0">
          <a:noAutofit/>
        </a:bodyPr>
        <a:lstStyle/>
        <a:p>
          <a:pPr marL="0" lvl="0" indent="0" algn="ctr" defTabSz="711200">
            <a:lnSpc>
              <a:spcPct val="90000"/>
            </a:lnSpc>
            <a:spcBef>
              <a:spcPct val="0"/>
            </a:spcBef>
            <a:spcAft>
              <a:spcPct val="35000"/>
            </a:spcAft>
            <a:buNone/>
          </a:pPr>
          <a:r>
            <a:rPr lang="en-US" sz="1600" kern="1200" dirty="0"/>
            <a:t>QUESTIONS</a:t>
          </a:r>
        </a:p>
      </dsp:txBody>
      <dsp:txXfrm rot="-10800000">
        <a:off x="0" y="3579127"/>
        <a:ext cx="2676139" cy="469850"/>
      </dsp:txXfrm>
    </dsp:sp>
    <dsp:sp modelId="{63B76E0E-B564-4E04-B536-218F56D91396}">
      <dsp:nvSpPr>
        <dsp:cNvPr id="0" name=""/>
        <dsp:cNvSpPr/>
      </dsp:nvSpPr>
      <dsp:spPr>
        <a:xfrm>
          <a:off x="2676138" y="3579127"/>
          <a:ext cx="8028417" cy="469850"/>
        </a:xfrm>
        <a:prstGeom prst="rect">
          <a:avLst/>
        </a:prstGeom>
        <a:solidFill>
          <a:schemeClr val="accent2">
            <a:tint val="40000"/>
            <a:alpha val="90000"/>
            <a:hueOff val="124597"/>
            <a:satOff val="-6465"/>
            <a:lumOff val="-855"/>
            <a:alphaOff val="0"/>
          </a:schemeClr>
        </a:solidFill>
        <a:ln w="12700" cap="flat" cmpd="sng" algn="ctr">
          <a:solidFill>
            <a:schemeClr val="accent2">
              <a:tint val="40000"/>
              <a:alpha val="90000"/>
              <a:hueOff val="124597"/>
              <a:satOff val="-6465"/>
              <a:lumOff val="-85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2854" tIns="139700" rIns="162854" bIns="139700" numCol="1" spcCol="1270" anchor="ctr" anchorCtr="0">
          <a:noAutofit/>
        </a:bodyPr>
        <a:lstStyle/>
        <a:p>
          <a:pPr marL="0" lvl="0" indent="0" algn="l" defTabSz="488950">
            <a:lnSpc>
              <a:spcPct val="90000"/>
            </a:lnSpc>
            <a:spcBef>
              <a:spcPct val="0"/>
            </a:spcBef>
            <a:spcAft>
              <a:spcPct val="35000"/>
            </a:spcAft>
            <a:buNone/>
          </a:pPr>
          <a:r>
            <a:rPr lang="en-US" sz="1100" kern="1200" dirty="0"/>
            <a:t>If any?</a:t>
          </a:r>
        </a:p>
      </dsp:txBody>
      <dsp:txXfrm>
        <a:off x="2676138" y="3579127"/>
        <a:ext cx="8028417" cy="469850"/>
      </dsp:txXfrm>
    </dsp:sp>
    <dsp:sp modelId="{2F12A30F-B5DF-49EB-8F98-252BC5B3CF14}">
      <dsp:nvSpPr>
        <dsp:cNvPr id="0" name=""/>
        <dsp:cNvSpPr/>
      </dsp:nvSpPr>
      <dsp:spPr>
        <a:xfrm rot="10800000">
          <a:off x="0" y="2863331"/>
          <a:ext cx="2676139" cy="722846"/>
        </a:xfrm>
        <a:prstGeom prst="upArrowCallout">
          <a:avLst>
            <a:gd name="adj1" fmla="val 5000"/>
            <a:gd name="adj2" fmla="val 10000"/>
            <a:gd name="adj3" fmla="val 15000"/>
            <a:gd name="adj4" fmla="val 64977"/>
          </a:avLst>
        </a:prstGeom>
        <a:solidFill>
          <a:schemeClr val="accent2">
            <a:hueOff val="404814"/>
            <a:satOff val="-9212"/>
            <a:lumOff val="-6863"/>
            <a:alphaOff val="0"/>
          </a:schemeClr>
        </a:solidFill>
        <a:ln w="12700" cap="flat" cmpd="sng" algn="ctr">
          <a:solidFill>
            <a:schemeClr val="accent2">
              <a:hueOff val="404814"/>
              <a:satOff val="-9212"/>
              <a:lumOff val="-68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327" tIns="113792" rIns="190327" bIns="113792" numCol="1" spcCol="1270" anchor="ctr" anchorCtr="0">
          <a:noAutofit/>
        </a:bodyPr>
        <a:lstStyle/>
        <a:p>
          <a:pPr marL="0" lvl="0" indent="0" algn="ctr" defTabSz="711200">
            <a:lnSpc>
              <a:spcPct val="90000"/>
            </a:lnSpc>
            <a:spcBef>
              <a:spcPct val="0"/>
            </a:spcBef>
            <a:spcAft>
              <a:spcPct val="35000"/>
            </a:spcAft>
            <a:buNone/>
          </a:pPr>
          <a:r>
            <a:rPr lang="en-US" sz="1600" kern="1200" dirty="0"/>
            <a:t>RECOMMENDATIONS</a:t>
          </a:r>
        </a:p>
      </dsp:txBody>
      <dsp:txXfrm rot="-10800000">
        <a:off x="0" y="2863331"/>
        <a:ext cx="2676139" cy="469850"/>
      </dsp:txXfrm>
    </dsp:sp>
    <dsp:sp modelId="{60DE2F7E-F4E4-4BDE-8D7E-7ED330A58798}">
      <dsp:nvSpPr>
        <dsp:cNvPr id="0" name=""/>
        <dsp:cNvSpPr/>
      </dsp:nvSpPr>
      <dsp:spPr>
        <a:xfrm>
          <a:off x="2676138" y="2863331"/>
          <a:ext cx="8028417" cy="469850"/>
        </a:xfrm>
        <a:prstGeom prst="rect">
          <a:avLst/>
        </a:prstGeom>
        <a:solidFill>
          <a:schemeClr val="accent2">
            <a:tint val="40000"/>
            <a:alpha val="90000"/>
            <a:hueOff val="249193"/>
            <a:satOff val="-12930"/>
            <a:lumOff val="-1709"/>
            <a:alphaOff val="0"/>
          </a:schemeClr>
        </a:solidFill>
        <a:ln w="12700" cap="flat" cmpd="sng" algn="ctr">
          <a:solidFill>
            <a:schemeClr val="accent2">
              <a:tint val="40000"/>
              <a:alpha val="90000"/>
              <a:hueOff val="249193"/>
              <a:satOff val="-12930"/>
              <a:lumOff val="-17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2854" tIns="139700" rIns="162854" bIns="139700" numCol="1" spcCol="1270" anchor="ctr" anchorCtr="0">
          <a:noAutofit/>
        </a:bodyPr>
        <a:lstStyle/>
        <a:p>
          <a:pPr marL="0" lvl="0" indent="0" algn="l" defTabSz="488950">
            <a:lnSpc>
              <a:spcPct val="90000"/>
            </a:lnSpc>
            <a:spcBef>
              <a:spcPct val="0"/>
            </a:spcBef>
            <a:spcAft>
              <a:spcPct val="35000"/>
            </a:spcAft>
            <a:buNone/>
          </a:pPr>
          <a:r>
            <a:rPr lang="en-US" sz="1100" kern="1200" dirty="0"/>
            <a:t>Each team members Recommendation</a:t>
          </a:r>
        </a:p>
      </dsp:txBody>
      <dsp:txXfrm>
        <a:off x="2676138" y="2863331"/>
        <a:ext cx="8028417" cy="469850"/>
      </dsp:txXfrm>
    </dsp:sp>
    <dsp:sp modelId="{8CC55E7B-B8A4-466A-9133-F05E6BED3369}">
      <dsp:nvSpPr>
        <dsp:cNvPr id="0" name=""/>
        <dsp:cNvSpPr/>
      </dsp:nvSpPr>
      <dsp:spPr>
        <a:xfrm rot="10800000">
          <a:off x="0" y="2147534"/>
          <a:ext cx="2676139" cy="722846"/>
        </a:xfrm>
        <a:prstGeom prst="upArrowCallout">
          <a:avLst>
            <a:gd name="adj1" fmla="val 5000"/>
            <a:gd name="adj2" fmla="val 10000"/>
            <a:gd name="adj3" fmla="val 15000"/>
            <a:gd name="adj4" fmla="val 64977"/>
          </a:avLst>
        </a:prstGeom>
        <a:solidFill>
          <a:schemeClr val="accent2">
            <a:hueOff val="607222"/>
            <a:satOff val="-13818"/>
            <a:lumOff val="-10295"/>
            <a:alphaOff val="0"/>
          </a:schemeClr>
        </a:solidFill>
        <a:ln w="12700" cap="flat" cmpd="sng" algn="ctr">
          <a:solidFill>
            <a:schemeClr val="accent2">
              <a:hueOff val="607222"/>
              <a:satOff val="-13818"/>
              <a:lumOff val="-102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327" tIns="113792" rIns="190327" bIns="113792" numCol="1" spcCol="1270" anchor="ctr" anchorCtr="0">
          <a:noAutofit/>
        </a:bodyPr>
        <a:lstStyle/>
        <a:p>
          <a:pPr marL="0" lvl="0" indent="0" algn="ctr" defTabSz="711200">
            <a:lnSpc>
              <a:spcPct val="90000"/>
            </a:lnSpc>
            <a:spcBef>
              <a:spcPct val="0"/>
            </a:spcBef>
            <a:spcAft>
              <a:spcPct val="35000"/>
            </a:spcAft>
            <a:buNone/>
          </a:pPr>
          <a:r>
            <a:rPr lang="en-US" sz="1600" kern="1200" dirty="0"/>
            <a:t>COMMUNICATING RESULTS</a:t>
          </a:r>
        </a:p>
      </dsp:txBody>
      <dsp:txXfrm rot="-10800000">
        <a:off x="0" y="2147534"/>
        <a:ext cx="2676139" cy="469850"/>
      </dsp:txXfrm>
    </dsp:sp>
    <dsp:sp modelId="{F4B88C41-C690-44B3-A9C4-75D7A79237EF}">
      <dsp:nvSpPr>
        <dsp:cNvPr id="0" name=""/>
        <dsp:cNvSpPr/>
      </dsp:nvSpPr>
      <dsp:spPr>
        <a:xfrm>
          <a:off x="2676138" y="2147534"/>
          <a:ext cx="8028417" cy="469850"/>
        </a:xfrm>
        <a:prstGeom prst="rect">
          <a:avLst/>
        </a:prstGeom>
        <a:solidFill>
          <a:schemeClr val="accent2">
            <a:tint val="40000"/>
            <a:alpha val="90000"/>
            <a:hueOff val="373790"/>
            <a:satOff val="-19395"/>
            <a:lumOff val="-2564"/>
            <a:alphaOff val="0"/>
          </a:schemeClr>
        </a:solidFill>
        <a:ln w="12700" cap="flat" cmpd="sng" algn="ctr">
          <a:solidFill>
            <a:schemeClr val="accent2">
              <a:tint val="40000"/>
              <a:alpha val="90000"/>
              <a:hueOff val="373790"/>
              <a:satOff val="-19395"/>
              <a:lumOff val="-25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2854" tIns="139700" rIns="162854" bIns="139700" numCol="1" spcCol="1270" anchor="ctr" anchorCtr="0">
          <a:noAutofit/>
        </a:bodyPr>
        <a:lstStyle/>
        <a:p>
          <a:pPr marL="0" lvl="0" indent="0" algn="l" defTabSz="488950">
            <a:lnSpc>
              <a:spcPct val="90000"/>
            </a:lnSpc>
            <a:spcBef>
              <a:spcPct val="0"/>
            </a:spcBef>
            <a:spcAft>
              <a:spcPct val="35000"/>
            </a:spcAft>
            <a:buNone/>
          </a:pPr>
          <a:r>
            <a:rPr lang="en-US" sz="1100" kern="1200" dirty="0"/>
            <a:t>The result of the research analysis including online research</a:t>
          </a:r>
        </a:p>
      </dsp:txBody>
      <dsp:txXfrm>
        <a:off x="2676138" y="2147534"/>
        <a:ext cx="8028417" cy="469850"/>
      </dsp:txXfrm>
    </dsp:sp>
    <dsp:sp modelId="{784C0CE5-4980-4993-A693-53471A0F50B3}">
      <dsp:nvSpPr>
        <dsp:cNvPr id="0" name=""/>
        <dsp:cNvSpPr/>
      </dsp:nvSpPr>
      <dsp:spPr>
        <a:xfrm rot="10800000">
          <a:off x="0" y="1431737"/>
          <a:ext cx="2676139" cy="722846"/>
        </a:xfrm>
        <a:prstGeom prst="upArrowCallout">
          <a:avLst>
            <a:gd name="adj1" fmla="val 5000"/>
            <a:gd name="adj2" fmla="val 10000"/>
            <a:gd name="adj3" fmla="val 15000"/>
            <a:gd name="adj4" fmla="val 64977"/>
          </a:avLst>
        </a:prstGeom>
        <a:solidFill>
          <a:schemeClr val="accent2">
            <a:hueOff val="809629"/>
            <a:satOff val="-18424"/>
            <a:lumOff val="-13727"/>
            <a:alphaOff val="0"/>
          </a:schemeClr>
        </a:solidFill>
        <a:ln w="12700" cap="flat" cmpd="sng" algn="ctr">
          <a:solidFill>
            <a:schemeClr val="accent2">
              <a:hueOff val="809629"/>
              <a:satOff val="-18424"/>
              <a:lumOff val="-1372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327" tIns="113792" rIns="190327" bIns="113792" numCol="1" spcCol="1270" anchor="ctr" anchorCtr="0">
          <a:noAutofit/>
        </a:bodyPr>
        <a:lstStyle/>
        <a:p>
          <a:pPr marL="0" lvl="0" indent="0" algn="ctr" defTabSz="711200">
            <a:lnSpc>
              <a:spcPct val="90000"/>
            </a:lnSpc>
            <a:spcBef>
              <a:spcPct val="0"/>
            </a:spcBef>
            <a:spcAft>
              <a:spcPct val="35000"/>
            </a:spcAft>
            <a:buNone/>
          </a:pPr>
          <a:r>
            <a:rPr lang="en-IN" sz="1600" kern="1200" baseline="0" dirty="0"/>
            <a:t>REGIONS</a:t>
          </a:r>
          <a:endParaRPr lang="en-US" sz="1600" kern="1200" dirty="0"/>
        </a:p>
      </dsp:txBody>
      <dsp:txXfrm rot="-10800000">
        <a:off x="0" y="1431737"/>
        <a:ext cx="2676139" cy="469850"/>
      </dsp:txXfrm>
    </dsp:sp>
    <dsp:sp modelId="{C798A430-F641-47B7-AA9F-9913C6C2C3C5}">
      <dsp:nvSpPr>
        <dsp:cNvPr id="0" name=""/>
        <dsp:cNvSpPr/>
      </dsp:nvSpPr>
      <dsp:spPr>
        <a:xfrm>
          <a:off x="2676138" y="1431737"/>
          <a:ext cx="8028417" cy="469850"/>
        </a:xfrm>
        <a:prstGeom prst="rect">
          <a:avLst/>
        </a:prstGeom>
        <a:solidFill>
          <a:schemeClr val="accent2">
            <a:tint val="40000"/>
            <a:alpha val="90000"/>
            <a:hueOff val="498387"/>
            <a:satOff val="-25861"/>
            <a:lumOff val="-3418"/>
            <a:alphaOff val="0"/>
          </a:schemeClr>
        </a:solidFill>
        <a:ln w="12700" cap="flat" cmpd="sng" algn="ctr">
          <a:solidFill>
            <a:schemeClr val="accent2">
              <a:tint val="40000"/>
              <a:alpha val="90000"/>
              <a:hueOff val="498387"/>
              <a:satOff val="-25861"/>
              <a:lumOff val="-341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2854" tIns="139700" rIns="162854" bIns="139700" numCol="1" spcCol="1270" anchor="ctr" anchorCtr="0">
          <a:noAutofit/>
        </a:bodyPr>
        <a:lstStyle/>
        <a:p>
          <a:pPr marL="0" lvl="0" indent="0" algn="l" defTabSz="488950">
            <a:lnSpc>
              <a:spcPct val="90000"/>
            </a:lnSpc>
            <a:spcBef>
              <a:spcPct val="0"/>
            </a:spcBef>
            <a:spcAft>
              <a:spcPct val="35000"/>
            </a:spcAft>
            <a:buNone/>
          </a:pPr>
          <a:r>
            <a:rPr lang="en-US" sz="1100" kern="1200" dirty="0"/>
            <a:t>The five regions of the United States: Western Region, Midwest, Southwest, Southeast and Northeast</a:t>
          </a:r>
        </a:p>
      </dsp:txBody>
      <dsp:txXfrm>
        <a:off x="2676138" y="1431737"/>
        <a:ext cx="8028417" cy="469850"/>
      </dsp:txXfrm>
    </dsp:sp>
    <dsp:sp modelId="{B388365C-2BE2-41FB-A316-46FD660010B2}">
      <dsp:nvSpPr>
        <dsp:cNvPr id="0" name=""/>
        <dsp:cNvSpPr/>
      </dsp:nvSpPr>
      <dsp:spPr>
        <a:xfrm rot="10800000">
          <a:off x="0" y="715940"/>
          <a:ext cx="2676139" cy="722846"/>
        </a:xfrm>
        <a:prstGeom prst="upArrowCallout">
          <a:avLst>
            <a:gd name="adj1" fmla="val 5000"/>
            <a:gd name="adj2" fmla="val 10000"/>
            <a:gd name="adj3" fmla="val 15000"/>
            <a:gd name="adj4" fmla="val 64977"/>
          </a:avLst>
        </a:prstGeom>
        <a:solidFill>
          <a:schemeClr val="accent2">
            <a:hueOff val="1012036"/>
            <a:satOff val="-23030"/>
            <a:lumOff val="-17158"/>
            <a:alphaOff val="0"/>
          </a:schemeClr>
        </a:solidFill>
        <a:ln w="12700" cap="flat" cmpd="sng" algn="ctr">
          <a:solidFill>
            <a:schemeClr val="accent2">
              <a:hueOff val="1012036"/>
              <a:satOff val="-23030"/>
              <a:lumOff val="-1715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327" tIns="113792" rIns="190327" bIns="113792" numCol="1" spcCol="1270" anchor="ctr" anchorCtr="0">
          <a:noAutofit/>
        </a:bodyPr>
        <a:lstStyle/>
        <a:p>
          <a:pPr marL="0" lvl="0" indent="0" algn="ctr" defTabSz="711200">
            <a:lnSpc>
              <a:spcPct val="90000"/>
            </a:lnSpc>
            <a:spcBef>
              <a:spcPct val="0"/>
            </a:spcBef>
            <a:spcAft>
              <a:spcPct val="35000"/>
            </a:spcAft>
            <a:buNone/>
          </a:pPr>
          <a:r>
            <a:rPr lang="en-IN" sz="1600" kern="1200" baseline="0"/>
            <a:t>METHODOLOGY</a:t>
          </a:r>
          <a:endParaRPr lang="en-US" sz="1600" kern="1200"/>
        </a:p>
      </dsp:txBody>
      <dsp:txXfrm rot="-10800000">
        <a:off x="0" y="715940"/>
        <a:ext cx="2676139" cy="469850"/>
      </dsp:txXfrm>
    </dsp:sp>
    <dsp:sp modelId="{DC82802F-0AFD-4B7C-ADE4-86CAC0C6EFB7}">
      <dsp:nvSpPr>
        <dsp:cNvPr id="0" name=""/>
        <dsp:cNvSpPr/>
      </dsp:nvSpPr>
      <dsp:spPr>
        <a:xfrm>
          <a:off x="2676138" y="715940"/>
          <a:ext cx="8028417" cy="469850"/>
        </a:xfrm>
        <a:prstGeom prst="rect">
          <a:avLst/>
        </a:prstGeom>
        <a:solidFill>
          <a:schemeClr val="accent2">
            <a:tint val="40000"/>
            <a:alpha val="90000"/>
            <a:hueOff val="622984"/>
            <a:satOff val="-32326"/>
            <a:lumOff val="-4273"/>
            <a:alphaOff val="0"/>
          </a:schemeClr>
        </a:solidFill>
        <a:ln w="12700" cap="flat" cmpd="sng" algn="ctr">
          <a:solidFill>
            <a:schemeClr val="accent2">
              <a:tint val="40000"/>
              <a:alpha val="90000"/>
              <a:hueOff val="622984"/>
              <a:satOff val="-32326"/>
              <a:lumOff val="-42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2854" tIns="139700" rIns="162854" bIns="139700" numCol="1" spcCol="1270" anchor="ctr" anchorCtr="0">
          <a:noAutofit/>
        </a:bodyPr>
        <a:lstStyle/>
        <a:p>
          <a:pPr marL="0" lvl="0" indent="0" algn="l" defTabSz="488950">
            <a:lnSpc>
              <a:spcPct val="90000"/>
            </a:lnSpc>
            <a:spcBef>
              <a:spcPct val="0"/>
            </a:spcBef>
            <a:spcAft>
              <a:spcPct val="35000"/>
            </a:spcAft>
            <a:buNone/>
          </a:pPr>
          <a:r>
            <a:rPr lang="en-IN" sz="1100" kern="1200" dirty="0"/>
            <a:t>Data Wrangling (Pivot table, sorting and filtering)</a:t>
          </a:r>
          <a:endParaRPr lang="en-US" sz="1100" kern="1200" dirty="0"/>
        </a:p>
      </dsp:txBody>
      <dsp:txXfrm>
        <a:off x="2676138" y="715940"/>
        <a:ext cx="8028417" cy="469850"/>
      </dsp:txXfrm>
    </dsp:sp>
    <dsp:sp modelId="{0C2BE60B-0A58-46FE-8CF6-6FB5A5449537}">
      <dsp:nvSpPr>
        <dsp:cNvPr id="0" name=""/>
        <dsp:cNvSpPr/>
      </dsp:nvSpPr>
      <dsp:spPr>
        <a:xfrm rot="10800000">
          <a:off x="0" y="144"/>
          <a:ext cx="2676139" cy="722846"/>
        </a:xfrm>
        <a:prstGeom prst="upArrowCallout">
          <a:avLst>
            <a:gd name="adj1" fmla="val 5000"/>
            <a:gd name="adj2" fmla="val 10000"/>
            <a:gd name="adj3" fmla="val 15000"/>
            <a:gd name="adj4" fmla="val 64977"/>
          </a:avLst>
        </a:prstGeom>
        <a:solidFill>
          <a:schemeClr val="accent2">
            <a:hueOff val="1214443"/>
            <a:satOff val="-27636"/>
            <a:lumOff val="-20590"/>
            <a:alphaOff val="0"/>
          </a:schemeClr>
        </a:solidFill>
        <a:ln w="12700" cap="flat" cmpd="sng" algn="ctr">
          <a:solidFill>
            <a:schemeClr val="accent2">
              <a:hueOff val="1214443"/>
              <a:satOff val="-27636"/>
              <a:lumOff val="-205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327" tIns="113792" rIns="190327" bIns="113792" numCol="1" spcCol="1270" anchor="ctr" anchorCtr="0">
          <a:noAutofit/>
        </a:bodyPr>
        <a:lstStyle/>
        <a:p>
          <a:pPr marL="0" lvl="0" indent="0" algn="ctr" defTabSz="711200">
            <a:lnSpc>
              <a:spcPct val="90000"/>
            </a:lnSpc>
            <a:spcBef>
              <a:spcPct val="0"/>
            </a:spcBef>
            <a:spcAft>
              <a:spcPct val="35000"/>
            </a:spcAft>
            <a:buNone/>
          </a:pPr>
          <a:r>
            <a:rPr lang="en-IN" sz="1600" kern="1200" baseline="0" dirty="0"/>
            <a:t>INTRODUCTION</a:t>
          </a:r>
          <a:endParaRPr lang="en-US" sz="1600" kern="1200" dirty="0"/>
        </a:p>
      </dsp:txBody>
      <dsp:txXfrm rot="-10800000">
        <a:off x="0" y="144"/>
        <a:ext cx="2676139" cy="469850"/>
      </dsp:txXfrm>
    </dsp:sp>
    <dsp:sp modelId="{72D8A3E1-5B3A-46DF-9572-CA54E86D193C}">
      <dsp:nvSpPr>
        <dsp:cNvPr id="0" name=""/>
        <dsp:cNvSpPr/>
      </dsp:nvSpPr>
      <dsp:spPr>
        <a:xfrm>
          <a:off x="2676138" y="144"/>
          <a:ext cx="8028417" cy="469850"/>
        </a:xfrm>
        <a:prstGeom prst="rect">
          <a:avLst/>
        </a:prstGeom>
        <a:solidFill>
          <a:schemeClr val="accent2">
            <a:tint val="40000"/>
            <a:alpha val="90000"/>
            <a:hueOff val="747580"/>
            <a:satOff val="-38791"/>
            <a:lumOff val="-5127"/>
            <a:alphaOff val="0"/>
          </a:schemeClr>
        </a:solidFill>
        <a:ln w="12700" cap="flat" cmpd="sng" algn="ctr">
          <a:solidFill>
            <a:schemeClr val="accent2">
              <a:tint val="40000"/>
              <a:alpha val="90000"/>
              <a:hueOff val="747580"/>
              <a:satOff val="-38791"/>
              <a:lumOff val="-512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2854" tIns="139700" rIns="162854" bIns="139700" numCol="1" spcCol="1270" anchor="ctr" anchorCtr="0">
          <a:noAutofit/>
        </a:bodyPr>
        <a:lstStyle/>
        <a:p>
          <a:pPr marL="0" lvl="0" indent="0" algn="l" defTabSz="488950">
            <a:lnSpc>
              <a:spcPct val="90000"/>
            </a:lnSpc>
            <a:spcBef>
              <a:spcPct val="0"/>
            </a:spcBef>
            <a:spcAft>
              <a:spcPct val="35000"/>
            </a:spcAft>
            <a:buNone/>
          </a:pPr>
          <a:r>
            <a:rPr lang="en-IN" sz="1100" kern="1200"/>
            <a:t>The Research Question</a:t>
          </a:r>
          <a:endParaRPr lang="en-US" sz="1100" kern="1200"/>
        </a:p>
        <a:p>
          <a:pPr marL="0" lvl="0" indent="0" algn="l" defTabSz="488950">
            <a:lnSpc>
              <a:spcPct val="90000"/>
            </a:lnSpc>
            <a:spcBef>
              <a:spcPct val="0"/>
            </a:spcBef>
            <a:spcAft>
              <a:spcPct val="35000"/>
            </a:spcAft>
            <a:buNone/>
          </a:pPr>
          <a:r>
            <a:rPr lang="en-IN" sz="1100" kern="1200"/>
            <a:t>Data Set</a:t>
          </a:r>
          <a:endParaRPr lang="en-US" sz="1100" kern="1200"/>
        </a:p>
      </dsp:txBody>
      <dsp:txXfrm>
        <a:off x="2676138" y="144"/>
        <a:ext cx="8028417" cy="46985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IN" smtClean="0"/>
              <a:t>28-03-2019</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IN" smtClean="0"/>
              <a:t>‹#›</a:t>
            </a:fld>
            <a:endParaRPr lang="en-IN"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1</a:t>
            </a:fld>
            <a:endParaRPr lang="en-IN" dirty="0"/>
          </a:p>
        </p:txBody>
      </p:sp>
    </p:spTree>
    <p:extLst>
      <p:ext uri="{BB962C8B-B14F-4D97-AF65-F5344CB8AC3E}">
        <p14:creationId xmlns:p14="http://schemas.microsoft.com/office/powerpoint/2010/main" val="298553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24</a:t>
            </a:fld>
            <a:endParaRPr lang="en-IN" dirty="0"/>
          </a:p>
        </p:txBody>
      </p:sp>
    </p:spTree>
    <p:extLst>
      <p:ext uri="{BB962C8B-B14F-4D97-AF65-F5344CB8AC3E}">
        <p14:creationId xmlns:p14="http://schemas.microsoft.com/office/powerpoint/2010/main" val="3880404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25</a:t>
            </a:fld>
            <a:endParaRPr lang="en-IN" dirty="0"/>
          </a:p>
        </p:txBody>
      </p:sp>
    </p:spTree>
    <p:extLst>
      <p:ext uri="{BB962C8B-B14F-4D97-AF65-F5344CB8AC3E}">
        <p14:creationId xmlns:p14="http://schemas.microsoft.com/office/powerpoint/2010/main" val="1120586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26</a:t>
            </a:fld>
            <a:endParaRPr lang="en-IN" dirty="0"/>
          </a:p>
        </p:txBody>
      </p:sp>
    </p:spTree>
    <p:extLst>
      <p:ext uri="{BB962C8B-B14F-4D97-AF65-F5344CB8AC3E}">
        <p14:creationId xmlns:p14="http://schemas.microsoft.com/office/powerpoint/2010/main" val="3341799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IN" smtClean="0"/>
              <a:t>27</a:t>
            </a:fld>
            <a:endParaRPr lang="en-IN" dirty="0"/>
          </a:p>
        </p:txBody>
      </p:sp>
    </p:spTree>
    <p:extLst>
      <p:ext uri="{BB962C8B-B14F-4D97-AF65-F5344CB8AC3E}">
        <p14:creationId xmlns:p14="http://schemas.microsoft.com/office/powerpoint/2010/main" val="4057122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2</a:t>
            </a:fld>
            <a:endParaRPr lang="en-IN" dirty="0"/>
          </a:p>
        </p:txBody>
      </p:sp>
    </p:spTree>
    <p:extLst>
      <p:ext uri="{BB962C8B-B14F-4D97-AF65-F5344CB8AC3E}">
        <p14:creationId xmlns:p14="http://schemas.microsoft.com/office/powerpoint/2010/main" val="224316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3</a:t>
            </a:fld>
            <a:endParaRPr lang="en-IN" dirty="0"/>
          </a:p>
        </p:txBody>
      </p:sp>
    </p:spTree>
    <p:extLst>
      <p:ext uri="{BB962C8B-B14F-4D97-AF65-F5344CB8AC3E}">
        <p14:creationId xmlns:p14="http://schemas.microsoft.com/office/powerpoint/2010/main" val="2911990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5</a:t>
            </a:fld>
            <a:endParaRPr lang="en-IN" dirty="0"/>
          </a:p>
        </p:txBody>
      </p:sp>
    </p:spTree>
    <p:extLst>
      <p:ext uri="{BB962C8B-B14F-4D97-AF65-F5344CB8AC3E}">
        <p14:creationId xmlns:p14="http://schemas.microsoft.com/office/powerpoint/2010/main" val="2996655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6</a:t>
            </a:fld>
            <a:endParaRPr lang="en-IN" dirty="0"/>
          </a:p>
        </p:txBody>
      </p:sp>
    </p:spTree>
    <p:extLst>
      <p:ext uri="{BB962C8B-B14F-4D97-AF65-F5344CB8AC3E}">
        <p14:creationId xmlns:p14="http://schemas.microsoft.com/office/powerpoint/2010/main" val="2851398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18</a:t>
            </a:fld>
            <a:endParaRPr lang="en-IN" dirty="0"/>
          </a:p>
        </p:txBody>
      </p:sp>
    </p:spTree>
    <p:extLst>
      <p:ext uri="{BB962C8B-B14F-4D97-AF65-F5344CB8AC3E}">
        <p14:creationId xmlns:p14="http://schemas.microsoft.com/office/powerpoint/2010/main" val="1037101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21</a:t>
            </a:fld>
            <a:endParaRPr lang="en-IN" dirty="0"/>
          </a:p>
        </p:txBody>
      </p:sp>
    </p:spTree>
    <p:extLst>
      <p:ext uri="{BB962C8B-B14F-4D97-AF65-F5344CB8AC3E}">
        <p14:creationId xmlns:p14="http://schemas.microsoft.com/office/powerpoint/2010/main" val="3690164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23</a:t>
            </a:fld>
            <a:endParaRPr lang="en-IN" dirty="0"/>
          </a:p>
        </p:txBody>
      </p:sp>
    </p:spTree>
    <p:extLst>
      <p:ext uri="{BB962C8B-B14F-4D97-AF65-F5344CB8AC3E}">
        <p14:creationId xmlns:p14="http://schemas.microsoft.com/office/powerpoint/2010/main" val="6333634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dirty="0"/>
              <a:t>Title comes here</a:t>
            </a:r>
            <a:endParaRPr lang="en-IN"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a:t>Click icon to add picture</a:t>
            </a:r>
            <a:endParaRPr lang="en-IN"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email</a:t>
            </a:r>
            <a:endParaRPr lang="en-IN"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a:t>Click icon to add picture</a:t>
            </a:r>
            <a:endParaRPr lang="en-IN"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dirty="0"/>
              <a:t>Website </a:t>
            </a:r>
            <a:r>
              <a:rPr lang="en-US" dirty="0" err="1"/>
              <a:t>url</a:t>
            </a:r>
            <a:r>
              <a:rPr lang="en-US"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a:t>Click to edit Master title style</a:t>
            </a:r>
            <a:endParaRPr lang="en-US"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a:t>Click icon to add picture</a:t>
            </a:r>
            <a:endParaRPr lang="en-IN"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email</a:t>
            </a:r>
            <a:endParaRPr lang="en-IN" dirty="0"/>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dirty="0"/>
              <a:t>Website </a:t>
            </a:r>
            <a:r>
              <a:rPr lang="en-US" dirty="0" err="1"/>
              <a:t>url</a:t>
            </a:r>
            <a:r>
              <a:rPr lang="en-US"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a:t>Click to edit Master title style</a:t>
            </a:r>
            <a:endParaRPr lang="en-US" dirty="0"/>
          </a:p>
        </p:txBody>
      </p:sp>
    </p:spTree>
    <p:extLst>
      <p:ext uri="{BB962C8B-B14F-4D97-AF65-F5344CB8AC3E}">
        <p14:creationId xmlns:p14="http://schemas.microsoft.com/office/powerpoint/2010/main" val="81010702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dirty="0"/>
              <a:t>Title comes here</a:t>
            </a:r>
            <a:endParaRPr lang="en-IN"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a:t>Click to edit Master title style</a:t>
            </a:r>
            <a:endParaRPr lang="en-IN"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IN" smtClean="0"/>
              <a:pPr/>
              <a:t>‹#›</a:t>
            </a:fld>
            <a:endParaRPr lang="en-IN"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2654412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IN" smtClean="0"/>
              <a:pPr/>
              <a:t>‹#›</a:t>
            </a:fld>
            <a:endParaRPr lang="en-IN"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a:t>Click to edit Master title style</a:t>
            </a:r>
            <a:endParaRPr lang="en-IN"/>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IN" smtClean="0"/>
              <a:pPr/>
              <a:t>‹#›</a:t>
            </a:fld>
            <a:endParaRPr lang="en-IN"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a:t>Click to edit Master title style</a:t>
            </a:r>
            <a:endParaRPr lang="en-IN"/>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IN" smtClean="0"/>
              <a:pPr/>
              <a:t>‹#›</a:t>
            </a:fld>
            <a:endParaRPr lang="en-IN"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a:t>Click to edit Master title style</a:t>
            </a:r>
            <a:endParaRPr lang="en-IN"/>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IN" smtClean="0"/>
              <a:pPr/>
              <a:t>‹#›</a:t>
            </a:fld>
            <a:endParaRPr lang="en-IN"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8" name="Rectangle 17">
            <a:extLst>
              <a:ext uri="{FF2B5EF4-FFF2-40B4-BE49-F238E27FC236}">
                <a16:creationId xmlns:a16="http://schemas.microsoft.com/office/drawing/2014/main" id="{69B72107-F9DA-4DB1-B076-28241AAB13F2}"/>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Oval 19">
            <a:extLst>
              <a:ext uri="{FF2B5EF4-FFF2-40B4-BE49-F238E27FC236}">
                <a16:creationId xmlns:a16="http://schemas.microsoft.com/office/drawing/2014/main" id="{2DB6F69F-9970-4429-A3DB-94A75343C14E}"/>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A40C17AE-E66A-431C-B559-7D04129E7727}"/>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23" name="Freeform 5">
              <a:extLst>
                <a:ext uri="{FF2B5EF4-FFF2-40B4-BE49-F238E27FC236}">
                  <a16:creationId xmlns:a16="http://schemas.microsoft.com/office/drawing/2014/main" id="{FA2AEA3E-E82B-46C9-934B-789E3EA87C40}"/>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 name="Freeform 6">
              <a:extLst>
                <a:ext uri="{FF2B5EF4-FFF2-40B4-BE49-F238E27FC236}">
                  <a16:creationId xmlns:a16="http://schemas.microsoft.com/office/drawing/2014/main" id="{4995902C-3374-4442-956F-7C9AA6F2C63E}"/>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pic>
        <p:nvPicPr>
          <p:cNvPr id="33" name="Picture 32">
            <a:extLst>
              <a:ext uri="{FF2B5EF4-FFF2-40B4-BE49-F238E27FC236}">
                <a16:creationId xmlns:a16="http://schemas.microsoft.com/office/drawing/2014/main" id="{10F35516-C024-4060-8DBF-F789429BFAE0}"/>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34" name="Straight Connector 33">
            <a:extLst>
              <a:ext uri="{FF2B5EF4-FFF2-40B4-BE49-F238E27FC236}">
                <a16:creationId xmlns:a16="http://schemas.microsoft.com/office/drawing/2014/main" id="{9AC6485E-927B-4276-A012-1797E4F43E2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2964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dirty="0"/>
              <a:t>Title comes here</a:t>
            </a:r>
            <a:endParaRPr lang="en-IN"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a:t>Click icon to add picture</a:t>
            </a:r>
            <a:endParaRPr lang="en-IN"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C71654-96A5-4280-94F3-931C61A9F92C}" type="slidenum">
              <a:rPr lang="en-IN" smtClean="0"/>
              <a:pPr/>
              <a:t>‹#›</a:t>
            </a:fld>
            <a:endParaRPr lang="en-IN" dirty="0"/>
          </a:p>
        </p:txBody>
      </p:sp>
      <p:grpSp>
        <p:nvGrpSpPr>
          <p:cNvPr id="7" name="Group 6">
            <a:extLst>
              <a:ext uri="{FF2B5EF4-FFF2-40B4-BE49-F238E27FC236}">
                <a16:creationId xmlns:a16="http://schemas.microsoft.com/office/drawing/2014/main" id="{ADB6901D-0E7E-47C4-BA30-AE010B80405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8" name="Freeform 5">
              <a:extLst>
                <a:ext uri="{FF2B5EF4-FFF2-40B4-BE49-F238E27FC236}">
                  <a16:creationId xmlns:a16="http://schemas.microsoft.com/office/drawing/2014/main" id="{7AD47355-347A-4959-A156-A0D2C3746089}"/>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 name="Freeform 6">
              <a:extLst>
                <a:ext uri="{FF2B5EF4-FFF2-40B4-BE49-F238E27FC236}">
                  <a16:creationId xmlns:a16="http://schemas.microsoft.com/office/drawing/2014/main" id="{92254A1A-274B-45B8-8CE2-71256BEE3E1D}"/>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 name="Freeform 7">
              <a:extLst>
                <a:ext uri="{FF2B5EF4-FFF2-40B4-BE49-F238E27FC236}">
                  <a16:creationId xmlns:a16="http://schemas.microsoft.com/office/drawing/2014/main" id="{9D12CE3A-56AA-4B3C-A42E-93016776FFE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1" name="Rectangle 10">
            <a:extLst>
              <a:ext uri="{FF2B5EF4-FFF2-40B4-BE49-F238E27FC236}">
                <a16:creationId xmlns:a16="http://schemas.microsoft.com/office/drawing/2014/main" id="{249703A0-C424-4962-9611-E686340B1661}"/>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Oval 11">
            <a:extLst>
              <a:ext uri="{FF2B5EF4-FFF2-40B4-BE49-F238E27FC236}">
                <a16:creationId xmlns:a16="http://schemas.microsoft.com/office/drawing/2014/main" id="{705FE3A1-0EBC-4E76-AD97-32E2171E4AE6}"/>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12">
            <a:extLst>
              <a:ext uri="{FF2B5EF4-FFF2-40B4-BE49-F238E27FC236}">
                <a16:creationId xmlns:a16="http://schemas.microsoft.com/office/drawing/2014/main" id="{B981D934-0A2A-48A1-8F09-143212FC06C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5622079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C71654-96A5-4280-94F3-931C61A9F92C}" type="slidenum">
              <a:rPr lang="en-IN" smtClean="0"/>
              <a:pPr/>
              <a:t>‹#›</a:t>
            </a:fld>
            <a:endParaRPr lang="en-IN" dirty="0"/>
          </a:p>
        </p:txBody>
      </p:sp>
      <p:sp>
        <p:nvSpPr>
          <p:cNvPr id="7" name="Rectangle 6">
            <a:extLst>
              <a:ext uri="{FF2B5EF4-FFF2-40B4-BE49-F238E27FC236}">
                <a16:creationId xmlns:a16="http://schemas.microsoft.com/office/drawing/2014/main" id="{AF62E566-40C0-447E-9841-2F7C32828834}"/>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5F6D1C9D-1840-491B-B714-659CBF8B24D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9" name="Oval 8">
            <a:extLst>
              <a:ext uri="{FF2B5EF4-FFF2-40B4-BE49-F238E27FC236}">
                <a16:creationId xmlns:a16="http://schemas.microsoft.com/office/drawing/2014/main" id="{7971B702-BAC2-4C2B-B32E-667B1292CAB0}"/>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 name="Group 9">
            <a:extLst>
              <a:ext uri="{FF2B5EF4-FFF2-40B4-BE49-F238E27FC236}">
                <a16:creationId xmlns:a16="http://schemas.microsoft.com/office/drawing/2014/main" id="{A518BD39-CB7C-430B-9A54-5C444CE7DD09}"/>
              </a:ext>
            </a:extLst>
          </p:cNvPr>
          <p:cNvGrpSpPr/>
          <p:nvPr userDrawn="1"/>
        </p:nvGrpSpPr>
        <p:grpSpPr>
          <a:xfrm rot="16200000">
            <a:off x="1637386" y="1473117"/>
            <a:ext cx="8917229" cy="10769768"/>
            <a:chOff x="-1728305" y="-2049517"/>
            <a:chExt cx="8917229" cy="10769768"/>
          </a:xfrm>
        </p:grpSpPr>
        <p:sp>
          <p:nvSpPr>
            <p:cNvPr id="11" name="Oval 10">
              <a:extLst>
                <a:ext uri="{FF2B5EF4-FFF2-40B4-BE49-F238E27FC236}">
                  <a16:creationId xmlns:a16="http://schemas.microsoft.com/office/drawing/2014/main" id="{17C99D45-4380-4E8C-B8FB-217EB94C13E0}"/>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036CFB1F-E3DE-4399-AE50-C394C4E7B941}"/>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3" name="Freeform 5">
                <a:extLst>
                  <a:ext uri="{FF2B5EF4-FFF2-40B4-BE49-F238E27FC236}">
                    <a16:creationId xmlns:a16="http://schemas.microsoft.com/office/drawing/2014/main" id="{97061F77-F0C4-4E6B-B439-151ABC0877D5}"/>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 name="Freeform 6">
                <a:extLst>
                  <a:ext uri="{FF2B5EF4-FFF2-40B4-BE49-F238E27FC236}">
                    <a16:creationId xmlns:a16="http://schemas.microsoft.com/office/drawing/2014/main" id="{5F74A45B-07D6-4DD0-A728-A5D2FB5C5971}"/>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spTree>
    <p:extLst>
      <p:ext uri="{BB962C8B-B14F-4D97-AF65-F5344CB8AC3E}">
        <p14:creationId xmlns:p14="http://schemas.microsoft.com/office/powerpoint/2010/main" val="853261254"/>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C71654-96A5-4280-94F3-931C61A9F92C}" type="slidenum">
              <a:rPr lang="en-IN" smtClean="0"/>
              <a:pPr/>
              <a:t>‹#›</a:t>
            </a:fld>
            <a:endParaRPr lang="en-IN" dirty="0"/>
          </a:p>
        </p:txBody>
      </p:sp>
      <p:grpSp>
        <p:nvGrpSpPr>
          <p:cNvPr id="8" name="Group 7">
            <a:extLst>
              <a:ext uri="{FF2B5EF4-FFF2-40B4-BE49-F238E27FC236}">
                <a16:creationId xmlns:a16="http://schemas.microsoft.com/office/drawing/2014/main" id="{EEDC327C-C0C7-4410-B7F8-479843E3E0D9}"/>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9" name="Freeform 5">
              <a:extLst>
                <a:ext uri="{FF2B5EF4-FFF2-40B4-BE49-F238E27FC236}">
                  <a16:creationId xmlns:a16="http://schemas.microsoft.com/office/drawing/2014/main" id="{ECE6CC4C-C664-48C2-AD21-072657807A3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 name="Freeform 6">
              <a:extLst>
                <a:ext uri="{FF2B5EF4-FFF2-40B4-BE49-F238E27FC236}">
                  <a16:creationId xmlns:a16="http://schemas.microsoft.com/office/drawing/2014/main" id="{6AE01813-BD81-44E6-BC9C-850779A5EAEA}"/>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 name="Freeform 7">
              <a:extLst>
                <a:ext uri="{FF2B5EF4-FFF2-40B4-BE49-F238E27FC236}">
                  <a16:creationId xmlns:a16="http://schemas.microsoft.com/office/drawing/2014/main" id="{1AC0C411-4B52-4920-859C-FBC24D973C1F}"/>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2" name="Rectangle 11">
            <a:extLst>
              <a:ext uri="{FF2B5EF4-FFF2-40B4-BE49-F238E27FC236}">
                <a16:creationId xmlns:a16="http://schemas.microsoft.com/office/drawing/2014/main" id="{CC442CC2-52B4-45CC-B520-E55AA92CF205}"/>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Oval 12">
            <a:extLst>
              <a:ext uri="{FF2B5EF4-FFF2-40B4-BE49-F238E27FC236}">
                <a16:creationId xmlns:a16="http://schemas.microsoft.com/office/drawing/2014/main" id="{4B65EBAB-9E8A-488A-9C73-2DF5FDFB3E5B}"/>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83F6F4EB-9DF2-4592-826C-8939457398A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961876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C71654-96A5-4280-94F3-931C61A9F92C}" type="slidenum">
              <a:rPr lang="en-IN" smtClean="0"/>
              <a:pPr/>
              <a:t>‹#›</a:t>
            </a:fld>
            <a:endParaRPr lang="en-IN" dirty="0"/>
          </a:p>
        </p:txBody>
      </p:sp>
      <p:grpSp>
        <p:nvGrpSpPr>
          <p:cNvPr id="10" name="Group 9">
            <a:extLst>
              <a:ext uri="{FF2B5EF4-FFF2-40B4-BE49-F238E27FC236}">
                <a16:creationId xmlns:a16="http://schemas.microsoft.com/office/drawing/2014/main" id="{5B253FC5-4E97-4D96-B627-F4238C626609}"/>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1" name="Freeform 5">
              <a:extLst>
                <a:ext uri="{FF2B5EF4-FFF2-40B4-BE49-F238E27FC236}">
                  <a16:creationId xmlns:a16="http://schemas.microsoft.com/office/drawing/2014/main" id="{368B2B5C-8872-48A0-A81A-D7052A9EBF8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 name="Freeform 6">
              <a:extLst>
                <a:ext uri="{FF2B5EF4-FFF2-40B4-BE49-F238E27FC236}">
                  <a16:creationId xmlns:a16="http://schemas.microsoft.com/office/drawing/2014/main" id="{C638AD97-FB4A-435B-87B3-D4B4D31B9EBE}"/>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 name="Freeform 7">
              <a:extLst>
                <a:ext uri="{FF2B5EF4-FFF2-40B4-BE49-F238E27FC236}">
                  <a16:creationId xmlns:a16="http://schemas.microsoft.com/office/drawing/2014/main" id="{50AE5887-C91D-4608-8E4D-AAC3FD9EB5B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4" name="Rectangle 13">
            <a:extLst>
              <a:ext uri="{FF2B5EF4-FFF2-40B4-BE49-F238E27FC236}">
                <a16:creationId xmlns:a16="http://schemas.microsoft.com/office/drawing/2014/main" id="{C0250C61-914B-4258-A299-FB44C9747111}"/>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Oval 14">
            <a:extLst>
              <a:ext uri="{FF2B5EF4-FFF2-40B4-BE49-F238E27FC236}">
                <a16:creationId xmlns:a16="http://schemas.microsoft.com/office/drawing/2014/main" id="{791AC16B-5426-4DC4-A8D3-EAD8867276F2}"/>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Picture 15">
            <a:extLst>
              <a:ext uri="{FF2B5EF4-FFF2-40B4-BE49-F238E27FC236}">
                <a16:creationId xmlns:a16="http://schemas.microsoft.com/office/drawing/2014/main" id="{0684C977-A7AA-4A48-9B80-A4458269347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019202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EC71654-96A5-4280-94F3-931C61A9F92C}" type="slidenum">
              <a:rPr lang="en-IN" smtClean="0"/>
              <a:pPr/>
              <a:t>‹#›</a:t>
            </a:fld>
            <a:endParaRPr lang="en-IN" dirty="0"/>
          </a:p>
        </p:txBody>
      </p:sp>
      <p:grpSp>
        <p:nvGrpSpPr>
          <p:cNvPr id="6" name="Group 5">
            <a:extLst>
              <a:ext uri="{FF2B5EF4-FFF2-40B4-BE49-F238E27FC236}">
                <a16:creationId xmlns:a16="http://schemas.microsoft.com/office/drawing/2014/main" id="{BE8F6BDE-8884-417F-A09E-C66FBDAF0E2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7" name="Freeform 5">
              <a:extLst>
                <a:ext uri="{FF2B5EF4-FFF2-40B4-BE49-F238E27FC236}">
                  <a16:creationId xmlns:a16="http://schemas.microsoft.com/office/drawing/2014/main" id="{2B392F93-EF79-42FB-AC5D-7EF7262B48D5}"/>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 name="Freeform 6">
              <a:extLst>
                <a:ext uri="{FF2B5EF4-FFF2-40B4-BE49-F238E27FC236}">
                  <a16:creationId xmlns:a16="http://schemas.microsoft.com/office/drawing/2014/main" id="{8AA28F79-2203-4EE8-9667-7C321EFEFC5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 name="Freeform 7">
              <a:extLst>
                <a:ext uri="{FF2B5EF4-FFF2-40B4-BE49-F238E27FC236}">
                  <a16:creationId xmlns:a16="http://schemas.microsoft.com/office/drawing/2014/main" id="{C116B26F-10B4-495A-BC01-2D72C4CA4080}"/>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0" name="Rectangle 9">
            <a:extLst>
              <a:ext uri="{FF2B5EF4-FFF2-40B4-BE49-F238E27FC236}">
                <a16:creationId xmlns:a16="http://schemas.microsoft.com/office/drawing/2014/main" id="{5AB12CA4-C77A-4FCA-9863-3D56A7DD2592}"/>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1" name="Picture 10">
            <a:extLst>
              <a:ext uri="{FF2B5EF4-FFF2-40B4-BE49-F238E27FC236}">
                <a16:creationId xmlns:a16="http://schemas.microsoft.com/office/drawing/2014/main" id="{B2111CEB-B7C6-4450-A7E2-7E84E43AF09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2" name="Oval 11">
            <a:extLst>
              <a:ext uri="{FF2B5EF4-FFF2-40B4-BE49-F238E27FC236}">
                <a16:creationId xmlns:a16="http://schemas.microsoft.com/office/drawing/2014/main" id="{201D196C-769D-458C-8CC2-A5B01137B6AD}"/>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6332426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51F27F-98F9-A147-8986-34441C7B752D}" type="datetime1">
              <a:rPr lang="en-IN" smtClean="0"/>
              <a:t>28-03-2019</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492977295"/>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C71654-96A5-4280-94F3-931C61A9F92C}" type="slidenum">
              <a:rPr lang="en-IN" smtClean="0"/>
              <a:pPr/>
              <a:t>‹#›</a:t>
            </a:fld>
            <a:endParaRPr lang="en-IN" dirty="0"/>
          </a:p>
        </p:txBody>
      </p:sp>
      <p:grpSp>
        <p:nvGrpSpPr>
          <p:cNvPr id="8" name="Group 7">
            <a:extLst>
              <a:ext uri="{FF2B5EF4-FFF2-40B4-BE49-F238E27FC236}">
                <a16:creationId xmlns:a16="http://schemas.microsoft.com/office/drawing/2014/main" id="{9B589001-2244-49C9-8B17-BFA93D265FC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9" name="Freeform 5">
              <a:extLst>
                <a:ext uri="{FF2B5EF4-FFF2-40B4-BE49-F238E27FC236}">
                  <a16:creationId xmlns:a16="http://schemas.microsoft.com/office/drawing/2014/main" id="{51CB426B-7B8A-4AC0-82E1-9686AC6B5EDE}"/>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 name="Freeform 6">
              <a:extLst>
                <a:ext uri="{FF2B5EF4-FFF2-40B4-BE49-F238E27FC236}">
                  <a16:creationId xmlns:a16="http://schemas.microsoft.com/office/drawing/2014/main" id="{4CA91894-68A7-41C8-BED6-0164EB36289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 name="Freeform 7">
              <a:extLst>
                <a:ext uri="{FF2B5EF4-FFF2-40B4-BE49-F238E27FC236}">
                  <a16:creationId xmlns:a16="http://schemas.microsoft.com/office/drawing/2014/main" id="{03F28A26-E232-4F1F-87E6-5EB30EEDC69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2" name="Rectangle 11">
            <a:extLst>
              <a:ext uri="{FF2B5EF4-FFF2-40B4-BE49-F238E27FC236}">
                <a16:creationId xmlns:a16="http://schemas.microsoft.com/office/drawing/2014/main" id="{DAE5EE16-3438-40CC-84CA-1543F033025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Oval 12">
            <a:extLst>
              <a:ext uri="{FF2B5EF4-FFF2-40B4-BE49-F238E27FC236}">
                <a16:creationId xmlns:a16="http://schemas.microsoft.com/office/drawing/2014/main" id="{923EE7E6-B805-460E-A65D-879C594CBCBA}"/>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E85F202E-CDFC-4B8C-85F5-062020AD480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9935166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grpSp>
        <p:nvGrpSpPr>
          <p:cNvPr id="8" name="Group 7">
            <a:extLst>
              <a:ext uri="{FF2B5EF4-FFF2-40B4-BE49-F238E27FC236}">
                <a16:creationId xmlns:a16="http://schemas.microsoft.com/office/drawing/2014/main" id="{51421192-74A3-41EA-9FAC-D040DFE9C213}"/>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9" name="Freeform 5">
              <a:extLst>
                <a:ext uri="{FF2B5EF4-FFF2-40B4-BE49-F238E27FC236}">
                  <a16:creationId xmlns:a16="http://schemas.microsoft.com/office/drawing/2014/main" id="{FE2638AA-4189-4547-842A-1E7663B84C5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 name="Freeform 6">
              <a:extLst>
                <a:ext uri="{FF2B5EF4-FFF2-40B4-BE49-F238E27FC236}">
                  <a16:creationId xmlns:a16="http://schemas.microsoft.com/office/drawing/2014/main" id="{9F8DB2EE-B23D-4140-ADE2-B3CD8C4657A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pic>
        <p:nvPicPr>
          <p:cNvPr id="11" name="Picture 10">
            <a:extLst>
              <a:ext uri="{FF2B5EF4-FFF2-40B4-BE49-F238E27FC236}">
                <a16:creationId xmlns:a16="http://schemas.microsoft.com/office/drawing/2014/main" id="{762A8CCF-3EF2-4F24-9C0B-C77BE047A13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42907888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51F27F-98F9-A147-8986-34441C7B752D}" type="datetime1">
              <a:rPr lang="en-IN" smtClean="0"/>
              <a:t>28-03-2019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3507233552"/>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51F27F-98F9-A147-8986-34441C7B752D}" type="datetime1">
              <a:rPr lang="en-IN" smtClean="0"/>
              <a:t>28-03-2019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C71654-96A5-4280-94F3-931C61A9F92C}" type="slidenum">
              <a:rPr lang="en-IN" smtClean="0"/>
              <a:t>‹#›</a:t>
            </a:fld>
            <a:endParaRPr lang="en-I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9290209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a:t>Click to edit Master title style</a:t>
            </a:r>
            <a:endParaRPr lang="en-IN" dirty="0"/>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IN" smtClean="0"/>
              <a:pPr/>
              <a:t>‹#›</a:t>
            </a:fld>
            <a:endParaRPr lang="en-IN"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a:t>Click icon to add picture</a:t>
            </a:r>
            <a:endParaRPr lang="en-IN" dirty="0"/>
          </a:p>
        </p:txBody>
      </p:sp>
    </p:spTree>
    <p:extLst>
      <p:ext uri="{BB962C8B-B14F-4D97-AF65-F5344CB8AC3E}">
        <p14:creationId xmlns:p14="http://schemas.microsoft.com/office/powerpoint/2010/main" val="275049557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51F27F-98F9-A147-8986-34441C7B752D}" type="datetime1">
              <a:rPr lang="en-IN" smtClean="0"/>
              <a:t>28-03-2019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2634160012"/>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51F27F-98F9-A147-8986-34441C7B752D}" type="datetime1">
              <a:rPr lang="en-IN" smtClean="0"/>
              <a:t>28-03-2019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C71654-96A5-4280-94F3-931C61A9F92C}"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13437557"/>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51F27F-98F9-A147-8986-34441C7B752D}" type="datetime1">
              <a:rPr lang="en-IN" smtClean="0"/>
              <a:t>28-03-2019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1107260747"/>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51F27F-98F9-A147-8986-34441C7B752D}" type="datetime1">
              <a:rPr lang="en-IN" smtClean="0"/>
              <a:t>28-03-2019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3798305370"/>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51F27F-98F9-A147-8986-34441C7B752D}" type="datetime1">
              <a:rPr lang="en-IN" smtClean="0"/>
              <a:t>28-03-2019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830013166"/>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IN" smtClean="0"/>
              <a:pPr/>
              <a:t>‹#›</a:t>
            </a:fld>
            <a:endParaRPr lang="en-IN"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IN"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a:t>Click to edit Master title style</a:t>
            </a:r>
            <a:endParaRPr lang="en-IN" dirty="0"/>
          </a:p>
        </p:txBody>
      </p:sp>
    </p:spTree>
    <p:extLst>
      <p:ext uri="{BB962C8B-B14F-4D97-AF65-F5344CB8AC3E}">
        <p14:creationId xmlns:p14="http://schemas.microsoft.com/office/powerpoint/2010/main" val="41386203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3/28/2019</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C57901BB-6AA9-4DFC-8E6C-4C4227A81D9E}"/>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16776B2C-F5C0-4617-B1D9-9A4F66115F58}"/>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063CB257-BC99-4F33-803F-5A86F5485149}"/>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8" name="Freeform 5">
              <a:extLst>
                <a:ext uri="{FF2B5EF4-FFF2-40B4-BE49-F238E27FC236}">
                  <a16:creationId xmlns:a16="http://schemas.microsoft.com/office/drawing/2014/main" id="{3E1FE482-B425-4289-B47A-C8A2FBB9C05D}"/>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 name="Freeform 6">
              <a:extLst>
                <a:ext uri="{FF2B5EF4-FFF2-40B4-BE49-F238E27FC236}">
                  <a16:creationId xmlns:a16="http://schemas.microsoft.com/office/drawing/2014/main" id="{6AF75CE9-6133-4EAA-A934-A8DC3ED66939}"/>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pic>
        <p:nvPicPr>
          <p:cNvPr id="20" name="Picture 19">
            <a:extLst>
              <a:ext uri="{FF2B5EF4-FFF2-40B4-BE49-F238E27FC236}">
                <a16:creationId xmlns:a16="http://schemas.microsoft.com/office/drawing/2014/main" id="{395329BC-9082-444F-A80D-69BAC447D941}"/>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21" name="Straight Connector 20">
            <a:extLst>
              <a:ext uri="{FF2B5EF4-FFF2-40B4-BE49-F238E27FC236}">
                <a16:creationId xmlns:a16="http://schemas.microsoft.com/office/drawing/2014/main" id="{88CA72C1-F2AD-4A7E-A37D-7D68340F87F0}"/>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843795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51F27F-98F9-A147-8986-34441C7B752D}" type="datetime1">
              <a:rPr lang="en-IN" smtClean="0"/>
              <a:t>28-03-2019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2515114940"/>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C71654-96A5-4280-94F3-931C61A9F92C}" type="slidenum">
              <a:rPr lang="en-IN" smtClean="0"/>
              <a:pPr/>
              <a:t>‹#›</a:t>
            </a:fld>
            <a:endParaRPr lang="en-IN" dirty="0"/>
          </a:p>
        </p:txBody>
      </p:sp>
      <p:sp>
        <p:nvSpPr>
          <p:cNvPr id="7" name="Rectangle 6">
            <a:extLst>
              <a:ext uri="{FF2B5EF4-FFF2-40B4-BE49-F238E27FC236}">
                <a16:creationId xmlns:a16="http://schemas.microsoft.com/office/drawing/2014/main" id="{E2573443-A19D-492A-8236-920C518DD2D8}"/>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A38AE14D-35D1-4CDF-9907-895F0E057274}"/>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9" name="Oval 8">
            <a:extLst>
              <a:ext uri="{FF2B5EF4-FFF2-40B4-BE49-F238E27FC236}">
                <a16:creationId xmlns:a16="http://schemas.microsoft.com/office/drawing/2014/main" id="{408823D7-BF89-4202-BDA9-CA0D0C1F0827}"/>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 name="Group 9">
            <a:extLst>
              <a:ext uri="{FF2B5EF4-FFF2-40B4-BE49-F238E27FC236}">
                <a16:creationId xmlns:a16="http://schemas.microsoft.com/office/drawing/2014/main" id="{B529C401-E41E-4263-8ED6-6DDDF0613229}"/>
              </a:ext>
            </a:extLst>
          </p:cNvPr>
          <p:cNvGrpSpPr/>
          <p:nvPr userDrawn="1"/>
        </p:nvGrpSpPr>
        <p:grpSpPr>
          <a:xfrm rot="16200000">
            <a:off x="1637386" y="1473117"/>
            <a:ext cx="8917229" cy="10769768"/>
            <a:chOff x="-1728305" y="-2049517"/>
            <a:chExt cx="8917229" cy="10769768"/>
          </a:xfrm>
        </p:grpSpPr>
        <p:sp>
          <p:nvSpPr>
            <p:cNvPr id="11" name="Oval 10">
              <a:extLst>
                <a:ext uri="{FF2B5EF4-FFF2-40B4-BE49-F238E27FC236}">
                  <a16:creationId xmlns:a16="http://schemas.microsoft.com/office/drawing/2014/main" id="{BC0893DA-6F31-448A-9B0B-49B2408764D1}"/>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CE30C1E-8ACD-4119-98FD-A3B559CE5ACD}"/>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3" name="Freeform 5">
                <a:extLst>
                  <a:ext uri="{FF2B5EF4-FFF2-40B4-BE49-F238E27FC236}">
                    <a16:creationId xmlns:a16="http://schemas.microsoft.com/office/drawing/2014/main" id="{4A50CC79-FC56-422E-8F91-639286F0F975}"/>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 name="Freeform 6">
                <a:extLst>
                  <a:ext uri="{FF2B5EF4-FFF2-40B4-BE49-F238E27FC236}">
                    <a16:creationId xmlns:a16="http://schemas.microsoft.com/office/drawing/2014/main" id="{1D317145-AC09-49A6-B6DD-2B235DE3228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spTree>
    <p:extLst>
      <p:ext uri="{BB962C8B-B14F-4D97-AF65-F5344CB8AC3E}">
        <p14:creationId xmlns:p14="http://schemas.microsoft.com/office/powerpoint/2010/main" val="3593370921"/>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51F27F-98F9-A147-8986-34441C7B752D}" type="datetime1">
              <a:rPr lang="en-IN" smtClean="0"/>
              <a:t>28-03-2019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393926936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IN" smtClean="0"/>
              <a:pPr/>
              <a:t>‹#›</a:t>
            </a:fld>
            <a:endParaRPr lang="en-IN"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IN"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a:t>Click to edit Master title style</a:t>
            </a:r>
            <a:endParaRPr lang="en-IN" dirty="0"/>
          </a:p>
        </p:txBody>
      </p:sp>
    </p:spTree>
    <p:extLst>
      <p:ext uri="{BB962C8B-B14F-4D97-AF65-F5344CB8AC3E}">
        <p14:creationId xmlns:p14="http://schemas.microsoft.com/office/powerpoint/2010/main" val="16962084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51F27F-98F9-A147-8986-34441C7B752D}" type="datetime1">
              <a:rPr lang="en-IN" smtClean="0"/>
              <a:t>28-03-2019</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2779789685"/>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3/28/2019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EC71654-96A5-4280-94F3-931C61A9F92C}" type="slidenum">
              <a:rPr lang="en-IN" smtClean="0"/>
              <a:pPr/>
              <a:t>‹#›</a:t>
            </a:fld>
            <a:endParaRPr lang="en-IN" dirty="0"/>
          </a:p>
        </p:txBody>
      </p:sp>
      <p:grpSp>
        <p:nvGrpSpPr>
          <p:cNvPr id="6" name="Group 5">
            <a:extLst>
              <a:ext uri="{FF2B5EF4-FFF2-40B4-BE49-F238E27FC236}">
                <a16:creationId xmlns:a16="http://schemas.microsoft.com/office/drawing/2014/main" id="{3F026EF8-B035-4448-9464-3FDA33DBC50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7" name="Freeform 5">
              <a:extLst>
                <a:ext uri="{FF2B5EF4-FFF2-40B4-BE49-F238E27FC236}">
                  <a16:creationId xmlns:a16="http://schemas.microsoft.com/office/drawing/2014/main" id="{02E728CF-E384-4C62-AE43-ED2AD9F4240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 name="Freeform 6">
              <a:extLst>
                <a:ext uri="{FF2B5EF4-FFF2-40B4-BE49-F238E27FC236}">
                  <a16:creationId xmlns:a16="http://schemas.microsoft.com/office/drawing/2014/main" id="{5B875C4B-74B0-41A4-A0B8-7122118714B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 name="Freeform 7">
              <a:extLst>
                <a:ext uri="{FF2B5EF4-FFF2-40B4-BE49-F238E27FC236}">
                  <a16:creationId xmlns:a16="http://schemas.microsoft.com/office/drawing/2014/main" id="{43BDAD85-2E8E-477B-BC60-298B9B34D810}"/>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0" name="Rectangle 9">
            <a:extLst>
              <a:ext uri="{FF2B5EF4-FFF2-40B4-BE49-F238E27FC236}">
                <a16:creationId xmlns:a16="http://schemas.microsoft.com/office/drawing/2014/main" id="{0257B3BE-20EF-49BD-A199-6388497C4C4A}"/>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1" name="Picture 10">
            <a:extLst>
              <a:ext uri="{FF2B5EF4-FFF2-40B4-BE49-F238E27FC236}">
                <a16:creationId xmlns:a16="http://schemas.microsoft.com/office/drawing/2014/main" id="{0496DBBE-97B3-459D-BA13-126F83560AD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2" name="Oval 11">
            <a:extLst>
              <a:ext uri="{FF2B5EF4-FFF2-40B4-BE49-F238E27FC236}">
                <a16:creationId xmlns:a16="http://schemas.microsoft.com/office/drawing/2014/main" id="{C6602777-6D17-4447-BD36-785B05A676BF}"/>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0368071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51F27F-98F9-A147-8986-34441C7B752D}" type="datetime1">
              <a:rPr lang="en-IN" smtClean="0"/>
              <a:t>28-03-2019</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1160390944"/>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51F27F-98F9-A147-8986-34441C7B752D}" type="datetime1">
              <a:rPr lang="en-IN" smtClean="0"/>
              <a:t>28-03-2019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4230126633"/>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3/28/2019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grpSp>
        <p:nvGrpSpPr>
          <p:cNvPr id="8" name="Group 7">
            <a:extLst>
              <a:ext uri="{FF2B5EF4-FFF2-40B4-BE49-F238E27FC236}">
                <a16:creationId xmlns:a16="http://schemas.microsoft.com/office/drawing/2014/main" id="{00B6EE4B-AAEB-45CA-A5ED-AC9D75B5E69D}"/>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9" name="Freeform 5">
              <a:extLst>
                <a:ext uri="{FF2B5EF4-FFF2-40B4-BE49-F238E27FC236}">
                  <a16:creationId xmlns:a16="http://schemas.microsoft.com/office/drawing/2014/main" id="{FEF7090D-9A24-4773-A9DA-B450AA37292B}"/>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 name="Freeform 6">
              <a:extLst>
                <a:ext uri="{FF2B5EF4-FFF2-40B4-BE49-F238E27FC236}">
                  <a16:creationId xmlns:a16="http://schemas.microsoft.com/office/drawing/2014/main" id="{DAB5C175-505E-4BB6-A3BA-5FDBAE67030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pic>
        <p:nvPicPr>
          <p:cNvPr id="11" name="Picture 10">
            <a:extLst>
              <a:ext uri="{FF2B5EF4-FFF2-40B4-BE49-F238E27FC236}">
                <a16:creationId xmlns:a16="http://schemas.microsoft.com/office/drawing/2014/main" id="{0D191C7E-AAF0-4392-8105-00BA3A5CC60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12938611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51F27F-98F9-A147-8986-34441C7B752D}" type="datetime1">
              <a:rPr lang="en-IN" smtClean="0"/>
              <a:t>28-03-2019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4238880967"/>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51F27F-98F9-A147-8986-34441C7B752D}" type="datetime1">
              <a:rPr lang="en-IN" smtClean="0"/>
              <a:t>28-03-2019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2342671162"/>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51F27F-98F9-A147-8986-34441C7B752D}" type="datetime1">
              <a:rPr lang="en-IN" smtClean="0"/>
              <a:t>28-03-2019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EC71654-96A5-4280-94F3-931C61A9F92C}" type="slidenum">
              <a:rPr lang="en-IN" smtClean="0"/>
              <a:t>‹#›</a:t>
            </a:fld>
            <a:endParaRPr lang="en-IN"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31136908"/>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51F27F-98F9-A147-8986-34441C7B752D}" type="datetime1">
              <a:rPr lang="en-IN" smtClean="0"/>
              <a:t>28-03-2019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2469418828"/>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51F27F-98F9-A147-8986-34441C7B752D}" type="datetime1">
              <a:rPr lang="en-IN" smtClean="0"/>
              <a:t>28-03-2019</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332347860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a:t>Click to edit Master title style</a:t>
            </a:r>
            <a:endParaRPr lang="en-IN"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IN" smtClean="0"/>
              <a:pPr/>
              <a:t>‹#›</a:t>
            </a:fld>
            <a:endParaRPr lang="en-IN"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a:t>Click icon to add picture</a:t>
            </a:r>
            <a:endParaRPr lang="en-IN" dirty="0"/>
          </a:p>
        </p:txBody>
      </p:sp>
    </p:spTree>
    <p:extLst>
      <p:ext uri="{BB962C8B-B14F-4D97-AF65-F5344CB8AC3E}">
        <p14:creationId xmlns:p14="http://schemas.microsoft.com/office/powerpoint/2010/main" val="19699861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51F27F-98F9-A147-8986-34441C7B752D}" type="datetime1">
              <a:rPr lang="en-IN" smtClean="0"/>
              <a:t>28-03-2019</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349126645"/>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51F27F-98F9-A147-8986-34441C7B752D}" type="datetime1">
              <a:rPr lang="en-IN" smtClean="0"/>
              <a:t>28-03-2019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4196302407"/>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51F27F-98F9-A147-8986-34441C7B752D}" type="datetime1">
              <a:rPr lang="en-IN" smtClean="0"/>
              <a:t>28-03-2019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3434832165"/>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dirty="0"/>
              <a:t>Title comes here</a:t>
            </a:r>
            <a:endParaRPr lang="en-IN"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a:t>Click icon to add picture</a:t>
            </a:r>
            <a:endParaRPr lang="en-IN"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0026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9AD6-6FC6-4244-BB6A-CDA254455C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1989FF-9528-43B0-9735-55B3CBD37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1CDBEC-B69C-4D5E-9E3D-B090E0E4A2FE}"/>
              </a:ext>
            </a:extLst>
          </p:cNvPr>
          <p:cNvSpPr>
            <a:spLocks noGrp="1"/>
          </p:cNvSpPr>
          <p:nvPr>
            <p:ph type="dt" sz="half" idx="10"/>
          </p:nvPr>
        </p:nvSpPr>
        <p:spPr/>
        <p:txBody>
          <a:bodyPr/>
          <a:lstStyle/>
          <a:p>
            <a:fld id="{1A3DC338-D766-4722-878A-F78C3B268C37}" type="datetimeFigureOut">
              <a:rPr lang="en-US" smtClean="0"/>
              <a:t>3/28/2019</a:t>
            </a:fld>
            <a:endParaRPr lang="en-US"/>
          </a:p>
        </p:txBody>
      </p:sp>
      <p:sp>
        <p:nvSpPr>
          <p:cNvPr id="5" name="Footer Placeholder 4">
            <a:extLst>
              <a:ext uri="{FF2B5EF4-FFF2-40B4-BE49-F238E27FC236}">
                <a16:creationId xmlns:a16="http://schemas.microsoft.com/office/drawing/2014/main" id="{F5C2CEF9-EA6A-4C82-8BF2-953921E86C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78CA54-9A3E-4ECF-9EFF-261D9362FB1D}"/>
              </a:ext>
            </a:extLst>
          </p:cNvPr>
          <p:cNvSpPr>
            <a:spLocks noGrp="1"/>
          </p:cNvSpPr>
          <p:nvPr>
            <p:ph type="sldNum" sz="quarter" idx="12"/>
          </p:nvPr>
        </p:nvSpPr>
        <p:spPr/>
        <p:txBody>
          <a:bodyPr/>
          <a:lstStyle/>
          <a:p>
            <a:fld id="{891EDB49-098C-472B-BB9B-DBEC2A00CB08}" type="slidenum">
              <a:rPr lang="en-US" smtClean="0"/>
              <a:t>‹#›</a:t>
            </a:fld>
            <a:endParaRPr lang="en-US"/>
          </a:p>
        </p:txBody>
      </p:sp>
    </p:spTree>
    <p:extLst>
      <p:ext uri="{BB962C8B-B14F-4D97-AF65-F5344CB8AC3E}">
        <p14:creationId xmlns:p14="http://schemas.microsoft.com/office/powerpoint/2010/main" val="20199777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014EE-1FE5-4399-B090-4D814ADABE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8CD314-C913-496F-88AA-711835658D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22111-84DC-4F36-B70B-85AD0D56D55C}"/>
              </a:ext>
            </a:extLst>
          </p:cNvPr>
          <p:cNvSpPr>
            <a:spLocks noGrp="1"/>
          </p:cNvSpPr>
          <p:nvPr>
            <p:ph type="dt" sz="half" idx="10"/>
          </p:nvPr>
        </p:nvSpPr>
        <p:spPr/>
        <p:txBody>
          <a:bodyPr/>
          <a:lstStyle/>
          <a:p>
            <a:fld id="{1A3DC338-D766-4722-878A-F78C3B268C37}" type="datetimeFigureOut">
              <a:rPr lang="en-US" smtClean="0"/>
              <a:t>3/28/2019</a:t>
            </a:fld>
            <a:endParaRPr lang="en-US"/>
          </a:p>
        </p:txBody>
      </p:sp>
      <p:sp>
        <p:nvSpPr>
          <p:cNvPr id="5" name="Footer Placeholder 4">
            <a:extLst>
              <a:ext uri="{FF2B5EF4-FFF2-40B4-BE49-F238E27FC236}">
                <a16:creationId xmlns:a16="http://schemas.microsoft.com/office/drawing/2014/main" id="{0EA5E14F-07BC-4F10-B994-35FD7F7980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459A6-C862-42CD-96AC-310FE62721C2}"/>
              </a:ext>
            </a:extLst>
          </p:cNvPr>
          <p:cNvSpPr>
            <a:spLocks noGrp="1"/>
          </p:cNvSpPr>
          <p:nvPr>
            <p:ph type="sldNum" sz="quarter" idx="12"/>
          </p:nvPr>
        </p:nvSpPr>
        <p:spPr/>
        <p:txBody>
          <a:bodyPr/>
          <a:lstStyle/>
          <a:p>
            <a:fld id="{891EDB49-098C-472B-BB9B-DBEC2A00CB08}" type="slidenum">
              <a:rPr lang="en-US" smtClean="0"/>
              <a:t>‹#›</a:t>
            </a:fld>
            <a:endParaRPr lang="en-US"/>
          </a:p>
        </p:txBody>
      </p:sp>
    </p:spTree>
    <p:extLst>
      <p:ext uri="{BB962C8B-B14F-4D97-AF65-F5344CB8AC3E}">
        <p14:creationId xmlns:p14="http://schemas.microsoft.com/office/powerpoint/2010/main" val="15891311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EF0EE-E779-438F-9954-28FB2EFF77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A19ECE-A118-4671-83CF-2795960E0D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266892-3F1C-4FE1-A613-1FE849AD01F7}"/>
              </a:ext>
            </a:extLst>
          </p:cNvPr>
          <p:cNvSpPr>
            <a:spLocks noGrp="1"/>
          </p:cNvSpPr>
          <p:nvPr>
            <p:ph type="dt" sz="half" idx="10"/>
          </p:nvPr>
        </p:nvSpPr>
        <p:spPr/>
        <p:txBody>
          <a:bodyPr/>
          <a:lstStyle/>
          <a:p>
            <a:fld id="{1A3DC338-D766-4722-878A-F78C3B268C37}" type="datetimeFigureOut">
              <a:rPr lang="en-US" smtClean="0"/>
              <a:t>3/28/2019</a:t>
            </a:fld>
            <a:endParaRPr lang="en-US"/>
          </a:p>
        </p:txBody>
      </p:sp>
      <p:sp>
        <p:nvSpPr>
          <p:cNvPr id="5" name="Footer Placeholder 4">
            <a:extLst>
              <a:ext uri="{FF2B5EF4-FFF2-40B4-BE49-F238E27FC236}">
                <a16:creationId xmlns:a16="http://schemas.microsoft.com/office/drawing/2014/main" id="{128522F9-8162-404D-A391-D3528DD69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D2E15-88C5-4EEF-9F8B-115D8C524D1E}"/>
              </a:ext>
            </a:extLst>
          </p:cNvPr>
          <p:cNvSpPr>
            <a:spLocks noGrp="1"/>
          </p:cNvSpPr>
          <p:nvPr>
            <p:ph type="sldNum" sz="quarter" idx="12"/>
          </p:nvPr>
        </p:nvSpPr>
        <p:spPr/>
        <p:txBody>
          <a:bodyPr/>
          <a:lstStyle/>
          <a:p>
            <a:fld id="{891EDB49-098C-472B-BB9B-DBEC2A00CB08}" type="slidenum">
              <a:rPr lang="en-US" smtClean="0"/>
              <a:t>‹#›</a:t>
            </a:fld>
            <a:endParaRPr lang="en-US"/>
          </a:p>
        </p:txBody>
      </p:sp>
    </p:spTree>
    <p:extLst>
      <p:ext uri="{BB962C8B-B14F-4D97-AF65-F5344CB8AC3E}">
        <p14:creationId xmlns:p14="http://schemas.microsoft.com/office/powerpoint/2010/main" val="25157912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E24BD-C62A-482E-8907-D26A2A5600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D8F408-0B11-4762-A178-B80659515A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D419B5-95A1-41AF-9424-49075EC615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60289C-BC9C-4694-9DC5-52DCE5CEFE57}"/>
              </a:ext>
            </a:extLst>
          </p:cNvPr>
          <p:cNvSpPr>
            <a:spLocks noGrp="1"/>
          </p:cNvSpPr>
          <p:nvPr>
            <p:ph type="dt" sz="half" idx="10"/>
          </p:nvPr>
        </p:nvSpPr>
        <p:spPr/>
        <p:txBody>
          <a:bodyPr/>
          <a:lstStyle/>
          <a:p>
            <a:fld id="{1A3DC338-D766-4722-878A-F78C3B268C37}" type="datetimeFigureOut">
              <a:rPr lang="en-US" smtClean="0"/>
              <a:t>3/28/2019</a:t>
            </a:fld>
            <a:endParaRPr lang="en-US"/>
          </a:p>
        </p:txBody>
      </p:sp>
      <p:sp>
        <p:nvSpPr>
          <p:cNvPr id="6" name="Footer Placeholder 5">
            <a:extLst>
              <a:ext uri="{FF2B5EF4-FFF2-40B4-BE49-F238E27FC236}">
                <a16:creationId xmlns:a16="http://schemas.microsoft.com/office/drawing/2014/main" id="{E692271C-404C-47D8-A309-E85E57C15B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AC39CB-9F6B-4CB6-888F-B9B5A6930CBE}"/>
              </a:ext>
            </a:extLst>
          </p:cNvPr>
          <p:cNvSpPr>
            <a:spLocks noGrp="1"/>
          </p:cNvSpPr>
          <p:nvPr>
            <p:ph type="sldNum" sz="quarter" idx="12"/>
          </p:nvPr>
        </p:nvSpPr>
        <p:spPr/>
        <p:txBody>
          <a:bodyPr/>
          <a:lstStyle/>
          <a:p>
            <a:fld id="{891EDB49-098C-472B-BB9B-DBEC2A00CB08}" type="slidenum">
              <a:rPr lang="en-US" smtClean="0"/>
              <a:t>‹#›</a:t>
            </a:fld>
            <a:endParaRPr lang="en-US"/>
          </a:p>
        </p:txBody>
      </p:sp>
    </p:spTree>
    <p:extLst>
      <p:ext uri="{BB962C8B-B14F-4D97-AF65-F5344CB8AC3E}">
        <p14:creationId xmlns:p14="http://schemas.microsoft.com/office/powerpoint/2010/main" val="16155683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65AA2-BB8D-4542-947B-87C909C034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C9BA8A-FEAA-47AE-A83C-34C5FCBD19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351FEB-E711-4FA0-8792-52C218D725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F30128-8B8A-4748-ACF3-AEF58CBD99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D84F4E-4917-4B5A-99C1-449E5B1587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6038EC-CC38-43CB-A788-00D8F662D6BB}"/>
              </a:ext>
            </a:extLst>
          </p:cNvPr>
          <p:cNvSpPr>
            <a:spLocks noGrp="1"/>
          </p:cNvSpPr>
          <p:nvPr>
            <p:ph type="dt" sz="half" idx="10"/>
          </p:nvPr>
        </p:nvSpPr>
        <p:spPr/>
        <p:txBody>
          <a:bodyPr/>
          <a:lstStyle/>
          <a:p>
            <a:fld id="{1A3DC338-D766-4722-878A-F78C3B268C37}" type="datetimeFigureOut">
              <a:rPr lang="en-US" smtClean="0"/>
              <a:t>3/28/2019</a:t>
            </a:fld>
            <a:endParaRPr lang="en-US"/>
          </a:p>
        </p:txBody>
      </p:sp>
      <p:sp>
        <p:nvSpPr>
          <p:cNvPr id="8" name="Footer Placeholder 7">
            <a:extLst>
              <a:ext uri="{FF2B5EF4-FFF2-40B4-BE49-F238E27FC236}">
                <a16:creationId xmlns:a16="http://schemas.microsoft.com/office/drawing/2014/main" id="{64CF6E24-88C9-48AA-A0DA-38A725EB10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47F1E-F9E3-40C3-AA2E-A06F8916EE1B}"/>
              </a:ext>
            </a:extLst>
          </p:cNvPr>
          <p:cNvSpPr>
            <a:spLocks noGrp="1"/>
          </p:cNvSpPr>
          <p:nvPr>
            <p:ph type="sldNum" sz="quarter" idx="12"/>
          </p:nvPr>
        </p:nvSpPr>
        <p:spPr/>
        <p:txBody>
          <a:bodyPr/>
          <a:lstStyle/>
          <a:p>
            <a:fld id="{891EDB49-098C-472B-BB9B-DBEC2A00CB08}" type="slidenum">
              <a:rPr lang="en-US" smtClean="0"/>
              <a:t>‹#›</a:t>
            </a:fld>
            <a:endParaRPr lang="en-US"/>
          </a:p>
        </p:txBody>
      </p:sp>
    </p:spTree>
    <p:extLst>
      <p:ext uri="{BB962C8B-B14F-4D97-AF65-F5344CB8AC3E}">
        <p14:creationId xmlns:p14="http://schemas.microsoft.com/office/powerpoint/2010/main" val="11015705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F56D-F1C2-438C-B647-14CB4DCD28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D7110E-64D4-4473-AB4E-250BF9E1BD93}"/>
              </a:ext>
            </a:extLst>
          </p:cNvPr>
          <p:cNvSpPr>
            <a:spLocks noGrp="1"/>
          </p:cNvSpPr>
          <p:nvPr>
            <p:ph type="dt" sz="half" idx="10"/>
          </p:nvPr>
        </p:nvSpPr>
        <p:spPr/>
        <p:txBody>
          <a:bodyPr/>
          <a:lstStyle/>
          <a:p>
            <a:fld id="{1A3DC338-D766-4722-878A-F78C3B268C37}" type="datetimeFigureOut">
              <a:rPr lang="en-US" smtClean="0"/>
              <a:t>3/28/2019</a:t>
            </a:fld>
            <a:endParaRPr lang="en-US"/>
          </a:p>
        </p:txBody>
      </p:sp>
      <p:sp>
        <p:nvSpPr>
          <p:cNvPr id="4" name="Footer Placeholder 3">
            <a:extLst>
              <a:ext uri="{FF2B5EF4-FFF2-40B4-BE49-F238E27FC236}">
                <a16:creationId xmlns:a16="http://schemas.microsoft.com/office/drawing/2014/main" id="{5B526E29-5C2B-4B37-BC68-6231955CC4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83506F-2657-4387-9FF9-F605D2FF89B0}"/>
              </a:ext>
            </a:extLst>
          </p:cNvPr>
          <p:cNvSpPr>
            <a:spLocks noGrp="1"/>
          </p:cNvSpPr>
          <p:nvPr>
            <p:ph type="sldNum" sz="quarter" idx="12"/>
          </p:nvPr>
        </p:nvSpPr>
        <p:spPr/>
        <p:txBody>
          <a:bodyPr/>
          <a:lstStyle/>
          <a:p>
            <a:fld id="{891EDB49-098C-472B-BB9B-DBEC2A00CB08}" type="slidenum">
              <a:rPr lang="en-US" smtClean="0"/>
              <a:t>‹#›</a:t>
            </a:fld>
            <a:endParaRPr lang="en-US"/>
          </a:p>
        </p:txBody>
      </p:sp>
    </p:spTree>
    <p:extLst>
      <p:ext uri="{BB962C8B-B14F-4D97-AF65-F5344CB8AC3E}">
        <p14:creationId xmlns:p14="http://schemas.microsoft.com/office/powerpoint/2010/main" val="3343006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IN"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a:t>Click to edit Master title style</a:t>
            </a:r>
            <a:endParaRPr lang="en-IN"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a:t>Click to 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IN" smtClean="0"/>
              <a:pPr/>
              <a:t>‹#›</a:t>
            </a:fld>
            <a:endParaRPr lang="en-IN"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a:t>Click icon to add picture</a:t>
            </a:r>
            <a:endParaRPr lang="en-IN"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a:t>Click to 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a:t>Click to 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a:t>Click to 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IN"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1BEAFE-B357-44C1-8B87-66B8D83925FC}"/>
              </a:ext>
            </a:extLst>
          </p:cNvPr>
          <p:cNvSpPr>
            <a:spLocks noGrp="1"/>
          </p:cNvSpPr>
          <p:nvPr>
            <p:ph type="dt" sz="half" idx="10"/>
          </p:nvPr>
        </p:nvSpPr>
        <p:spPr/>
        <p:txBody>
          <a:bodyPr/>
          <a:lstStyle/>
          <a:p>
            <a:fld id="{1A3DC338-D766-4722-878A-F78C3B268C37}" type="datetimeFigureOut">
              <a:rPr lang="en-US" smtClean="0"/>
              <a:t>3/28/2019</a:t>
            </a:fld>
            <a:endParaRPr lang="en-US"/>
          </a:p>
        </p:txBody>
      </p:sp>
      <p:sp>
        <p:nvSpPr>
          <p:cNvPr id="3" name="Footer Placeholder 2">
            <a:extLst>
              <a:ext uri="{FF2B5EF4-FFF2-40B4-BE49-F238E27FC236}">
                <a16:creationId xmlns:a16="http://schemas.microsoft.com/office/drawing/2014/main" id="{6736FD1A-6557-4160-92E2-51A0C8CD98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A1EB02-501F-4EDC-B5A5-209A851B0517}"/>
              </a:ext>
            </a:extLst>
          </p:cNvPr>
          <p:cNvSpPr>
            <a:spLocks noGrp="1"/>
          </p:cNvSpPr>
          <p:nvPr>
            <p:ph type="sldNum" sz="quarter" idx="12"/>
          </p:nvPr>
        </p:nvSpPr>
        <p:spPr/>
        <p:txBody>
          <a:bodyPr/>
          <a:lstStyle/>
          <a:p>
            <a:fld id="{891EDB49-098C-472B-BB9B-DBEC2A00CB08}" type="slidenum">
              <a:rPr lang="en-US" smtClean="0"/>
              <a:t>‹#›</a:t>
            </a:fld>
            <a:endParaRPr lang="en-US"/>
          </a:p>
        </p:txBody>
      </p:sp>
    </p:spTree>
    <p:extLst>
      <p:ext uri="{BB962C8B-B14F-4D97-AF65-F5344CB8AC3E}">
        <p14:creationId xmlns:p14="http://schemas.microsoft.com/office/powerpoint/2010/main" val="6039926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7C580-CF35-4991-A6A7-7D54B70254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CB84E3-985C-41DE-88CA-8FFC2BD9A1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8E705E-4541-4EB8-A15F-7B4BEC5EA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901F9E-A4A1-4F5C-817F-E251553974FC}"/>
              </a:ext>
            </a:extLst>
          </p:cNvPr>
          <p:cNvSpPr>
            <a:spLocks noGrp="1"/>
          </p:cNvSpPr>
          <p:nvPr>
            <p:ph type="dt" sz="half" idx="10"/>
          </p:nvPr>
        </p:nvSpPr>
        <p:spPr/>
        <p:txBody>
          <a:bodyPr/>
          <a:lstStyle/>
          <a:p>
            <a:fld id="{1A3DC338-D766-4722-878A-F78C3B268C37}" type="datetimeFigureOut">
              <a:rPr lang="en-US" smtClean="0"/>
              <a:t>3/28/2019</a:t>
            </a:fld>
            <a:endParaRPr lang="en-US"/>
          </a:p>
        </p:txBody>
      </p:sp>
      <p:sp>
        <p:nvSpPr>
          <p:cNvPr id="6" name="Footer Placeholder 5">
            <a:extLst>
              <a:ext uri="{FF2B5EF4-FFF2-40B4-BE49-F238E27FC236}">
                <a16:creationId xmlns:a16="http://schemas.microsoft.com/office/drawing/2014/main" id="{D0742E1A-3BED-49D4-B6C9-D889DF72E9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40BCD3-DCBB-47EB-AB66-DA4D8DCD0585}"/>
              </a:ext>
            </a:extLst>
          </p:cNvPr>
          <p:cNvSpPr>
            <a:spLocks noGrp="1"/>
          </p:cNvSpPr>
          <p:nvPr>
            <p:ph type="sldNum" sz="quarter" idx="12"/>
          </p:nvPr>
        </p:nvSpPr>
        <p:spPr/>
        <p:txBody>
          <a:bodyPr/>
          <a:lstStyle/>
          <a:p>
            <a:fld id="{891EDB49-098C-472B-BB9B-DBEC2A00CB08}" type="slidenum">
              <a:rPr lang="en-US" smtClean="0"/>
              <a:t>‹#›</a:t>
            </a:fld>
            <a:endParaRPr lang="en-US"/>
          </a:p>
        </p:txBody>
      </p:sp>
    </p:spTree>
    <p:extLst>
      <p:ext uri="{BB962C8B-B14F-4D97-AF65-F5344CB8AC3E}">
        <p14:creationId xmlns:p14="http://schemas.microsoft.com/office/powerpoint/2010/main" val="6263023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73BEC-122C-4FF0-B7BB-97A9BF3D2A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70505C-63CB-408C-906C-FA5F6F7614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BF2847-442B-40C4-8FC7-621392BD18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25F683-ACD1-4773-B1B0-AB54A1D1DAF3}"/>
              </a:ext>
            </a:extLst>
          </p:cNvPr>
          <p:cNvSpPr>
            <a:spLocks noGrp="1"/>
          </p:cNvSpPr>
          <p:nvPr>
            <p:ph type="dt" sz="half" idx="10"/>
          </p:nvPr>
        </p:nvSpPr>
        <p:spPr/>
        <p:txBody>
          <a:bodyPr/>
          <a:lstStyle/>
          <a:p>
            <a:fld id="{1A3DC338-D766-4722-878A-F78C3B268C37}" type="datetimeFigureOut">
              <a:rPr lang="en-US" smtClean="0"/>
              <a:t>3/28/2019</a:t>
            </a:fld>
            <a:endParaRPr lang="en-US"/>
          </a:p>
        </p:txBody>
      </p:sp>
      <p:sp>
        <p:nvSpPr>
          <p:cNvPr id="6" name="Footer Placeholder 5">
            <a:extLst>
              <a:ext uri="{FF2B5EF4-FFF2-40B4-BE49-F238E27FC236}">
                <a16:creationId xmlns:a16="http://schemas.microsoft.com/office/drawing/2014/main" id="{EDD0C437-715A-4ACB-B2AD-79AF1255E9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C6D3BA-89F3-4430-940F-B29928162172}"/>
              </a:ext>
            </a:extLst>
          </p:cNvPr>
          <p:cNvSpPr>
            <a:spLocks noGrp="1"/>
          </p:cNvSpPr>
          <p:nvPr>
            <p:ph type="sldNum" sz="quarter" idx="12"/>
          </p:nvPr>
        </p:nvSpPr>
        <p:spPr/>
        <p:txBody>
          <a:bodyPr/>
          <a:lstStyle/>
          <a:p>
            <a:fld id="{891EDB49-098C-472B-BB9B-DBEC2A00CB08}" type="slidenum">
              <a:rPr lang="en-US" smtClean="0"/>
              <a:t>‹#›</a:t>
            </a:fld>
            <a:endParaRPr lang="en-US"/>
          </a:p>
        </p:txBody>
      </p:sp>
    </p:spTree>
    <p:extLst>
      <p:ext uri="{BB962C8B-B14F-4D97-AF65-F5344CB8AC3E}">
        <p14:creationId xmlns:p14="http://schemas.microsoft.com/office/powerpoint/2010/main" val="29108530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6841C-4A8D-40FE-9BE4-E6A72B0030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A57E42-F557-4E28-A051-CBD43FA5D2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A88B9-D6D1-46CA-A021-98379E2E6CFB}"/>
              </a:ext>
            </a:extLst>
          </p:cNvPr>
          <p:cNvSpPr>
            <a:spLocks noGrp="1"/>
          </p:cNvSpPr>
          <p:nvPr>
            <p:ph type="dt" sz="half" idx="10"/>
          </p:nvPr>
        </p:nvSpPr>
        <p:spPr/>
        <p:txBody>
          <a:bodyPr/>
          <a:lstStyle/>
          <a:p>
            <a:fld id="{1A3DC338-D766-4722-878A-F78C3B268C37}" type="datetimeFigureOut">
              <a:rPr lang="en-US" smtClean="0"/>
              <a:t>3/28/2019</a:t>
            </a:fld>
            <a:endParaRPr lang="en-US"/>
          </a:p>
        </p:txBody>
      </p:sp>
      <p:sp>
        <p:nvSpPr>
          <p:cNvPr id="5" name="Footer Placeholder 4">
            <a:extLst>
              <a:ext uri="{FF2B5EF4-FFF2-40B4-BE49-F238E27FC236}">
                <a16:creationId xmlns:a16="http://schemas.microsoft.com/office/drawing/2014/main" id="{EC26483C-612B-441B-A07B-FE1F11EAD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6A9AB-381D-4D0B-935A-A406EE8319DD}"/>
              </a:ext>
            </a:extLst>
          </p:cNvPr>
          <p:cNvSpPr>
            <a:spLocks noGrp="1"/>
          </p:cNvSpPr>
          <p:nvPr>
            <p:ph type="sldNum" sz="quarter" idx="12"/>
          </p:nvPr>
        </p:nvSpPr>
        <p:spPr/>
        <p:txBody>
          <a:bodyPr/>
          <a:lstStyle/>
          <a:p>
            <a:fld id="{891EDB49-098C-472B-BB9B-DBEC2A00CB08}" type="slidenum">
              <a:rPr lang="en-US" smtClean="0"/>
              <a:t>‹#›</a:t>
            </a:fld>
            <a:endParaRPr lang="en-US"/>
          </a:p>
        </p:txBody>
      </p:sp>
    </p:spTree>
    <p:extLst>
      <p:ext uri="{BB962C8B-B14F-4D97-AF65-F5344CB8AC3E}">
        <p14:creationId xmlns:p14="http://schemas.microsoft.com/office/powerpoint/2010/main" val="24943331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471465-7A6F-4486-98A8-C19221890B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FBE5C7-ECFD-47CF-8A75-7D28E96A21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7C002-BD94-45DA-B6B2-8E303614F374}"/>
              </a:ext>
            </a:extLst>
          </p:cNvPr>
          <p:cNvSpPr>
            <a:spLocks noGrp="1"/>
          </p:cNvSpPr>
          <p:nvPr>
            <p:ph type="dt" sz="half" idx="10"/>
          </p:nvPr>
        </p:nvSpPr>
        <p:spPr/>
        <p:txBody>
          <a:bodyPr/>
          <a:lstStyle/>
          <a:p>
            <a:fld id="{1A3DC338-D766-4722-878A-F78C3B268C37}" type="datetimeFigureOut">
              <a:rPr lang="en-US" smtClean="0"/>
              <a:t>3/28/2019</a:t>
            </a:fld>
            <a:endParaRPr lang="en-US"/>
          </a:p>
        </p:txBody>
      </p:sp>
      <p:sp>
        <p:nvSpPr>
          <p:cNvPr id="5" name="Footer Placeholder 4">
            <a:extLst>
              <a:ext uri="{FF2B5EF4-FFF2-40B4-BE49-F238E27FC236}">
                <a16:creationId xmlns:a16="http://schemas.microsoft.com/office/drawing/2014/main" id="{50BFB616-17F9-44DA-90D3-0DB05479C6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558F2D-D30A-4525-9B4F-A79AFDCD45EA}"/>
              </a:ext>
            </a:extLst>
          </p:cNvPr>
          <p:cNvSpPr>
            <a:spLocks noGrp="1"/>
          </p:cNvSpPr>
          <p:nvPr>
            <p:ph type="sldNum" sz="quarter" idx="12"/>
          </p:nvPr>
        </p:nvSpPr>
        <p:spPr/>
        <p:txBody>
          <a:bodyPr/>
          <a:lstStyle/>
          <a:p>
            <a:fld id="{891EDB49-098C-472B-BB9B-DBEC2A00CB08}" type="slidenum">
              <a:rPr lang="en-US" smtClean="0"/>
              <a:t>‹#›</a:t>
            </a:fld>
            <a:endParaRPr lang="en-US"/>
          </a:p>
        </p:txBody>
      </p:sp>
    </p:spTree>
    <p:extLst>
      <p:ext uri="{BB962C8B-B14F-4D97-AF65-F5344CB8AC3E}">
        <p14:creationId xmlns:p14="http://schemas.microsoft.com/office/powerpoint/2010/main" val="2304522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a:t>Click to edit Master title style</a:t>
            </a:r>
            <a:endParaRPr lang="en-IN"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a:t>Click to 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IN" smtClean="0"/>
              <a:pPr/>
              <a:t>‹#›</a:t>
            </a:fld>
            <a:endParaRPr lang="en-IN"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dirty="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a:t>Click to 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dirty="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IN"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IN"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a:t>Click to edit Master title style</a:t>
            </a:r>
            <a:endParaRPr lang="en-IN"/>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IN" smtClean="0"/>
              <a:pPr/>
              <a:t>‹#›</a:t>
            </a:fld>
            <a:endParaRPr lang="en-IN"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a:t>Click to edit Master title style</a:t>
            </a:r>
            <a:endParaRPr lang="en-IN"/>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IN" smtClean="0"/>
              <a:pPr/>
              <a:t>‹#›</a:t>
            </a:fld>
            <a:endParaRPr lang="en-IN"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a:t>Click icon to add picture</a:t>
            </a:r>
            <a:endParaRPr lang="en-IN"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a:t>Click icon to add picture</a:t>
            </a:r>
            <a:endParaRPr lang="en-IN"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a:t>Click icon to add picture</a:t>
            </a:r>
            <a:endParaRPr lang="en-IN"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a:t>Click icon to add picture</a:t>
            </a:r>
            <a:endParaRPr lang="en-IN"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image" Target="../media/image11.jp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4.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IN" smtClean="0"/>
              <a:t>28-03-2019</a:t>
            </a:fld>
            <a:endParaRPr lang="en-IN"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IN" smtClean="0"/>
              <a:t>‹#›</a:t>
            </a:fld>
            <a:endParaRPr lang="en-IN"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951F27F-98F9-A147-8986-34441C7B752D}" type="datetime1">
              <a:rPr lang="en-IN" smtClean="0"/>
              <a:t>28-03-2019</a:t>
            </a:fld>
            <a:endParaRPr lang="en-IN"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EC71654-96A5-4280-94F3-931C61A9F92C}" type="slidenum">
              <a:rPr lang="en-IN" smtClean="0"/>
              <a:t>‹#›</a:t>
            </a:fld>
            <a:endParaRPr lang="en-IN" dirty="0"/>
          </a:p>
        </p:txBody>
      </p:sp>
    </p:spTree>
    <p:extLst>
      <p:ext uri="{BB962C8B-B14F-4D97-AF65-F5344CB8AC3E}">
        <p14:creationId xmlns:p14="http://schemas.microsoft.com/office/powerpoint/2010/main" val="22965490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D951F27F-98F9-A147-8986-34441C7B752D}" type="datetime1">
              <a:rPr lang="en-IN" smtClean="0"/>
              <a:t>28-03-2019</a:t>
            </a:fld>
            <a:endParaRPr lang="en-IN"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IN"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9EC71654-96A5-4280-94F3-931C61A9F92C}" type="slidenum">
              <a:rPr lang="en-IN" smtClean="0"/>
              <a:t>‹#›</a:t>
            </a:fld>
            <a:endParaRPr lang="en-IN" dirty="0"/>
          </a:p>
        </p:txBody>
      </p:sp>
    </p:spTree>
    <p:extLst>
      <p:ext uri="{BB962C8B-B14F-4D97-AF65-F5344CB8AC3E}">
        <p14:creationId xmlns:p14="http://schemas.microsoft.com/office/powerpoint/2010/main" val="168903463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Lst>
  <p:hf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4EA310-E703-4432-9A8E-AAC210B404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443B47-C069-4DC5-BFCE-1E9F1B0D5A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35BA7C-0FD9-40ED-9F2A-BA6E64432C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3DC338-D766-4722-878A-F78C3B268C37}" type="datetimeFigureOut">
              <a:rPr lang="en-US" smtClean="0"/>
              <a:t>3/28/2019</a:t>
            </a:fld>
            <a:endParaRPr lang="en-US"/>
          </a:p>
        </p:txBody>
      </p:sp>
      <p:sp>
        <p:nvSpPr>
          <p:cNvPr id="5" name="Footer Placeholder 4">
            <a:extLst>
              <a:ext uri="{FF2B5EF4-FFF2-40B4-BE49-F238E27FC236}">
                <a16:creationId xmlns:a16="http://schemas.microsoft.com/office/drawing/2014/main" id="{ABB65DDF-9744-4114-9AEF-8EE89166D1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3B762-3701-4189-A3EE-E7900730B9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1EDB49-098C-472B-BB9B-DBEC2A00CB08}" type="slidenum">
              <a:rPr lang="en-US" smtClean="0"/>
              <a:t>‹#›</a:t>
            </a:fld>
            <a:endParaRPr lang="en-US"/>
          </a:p>
        </p:txBody>
      </p:sp>
    </p:spTree>
    <p:extLst>
      <p:ext uri="{BB962C8B-B14F-4D97-AF65-F5344CB8AC3E}">
        <p14:creationId xmlns:p14="http://schemas.microsoft.com/office/powerpoint/2010/main" val="319498432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53.xml"/><Relationship Id="rId5" Type="http://schemas.openxmlformats.org/officeDocument/2006/relationships/comments" Target="../comments/comment1.xml"/><Relationship Id="rId4" Type="http://schemas.openxmlformats.org/officeDocument/2006/relationships/image" Target="../media/image12.jpe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comments" Target="../comments/comment9.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4/relationships/chartEx" Target="../charts/chartEx1.xml"/><Relationship Id="rId1" Type="http://schemas.openxmlformats.org/officeDocument/2006/relationships/slideLayout" Target="../slideLayouts/slideLayout57.xml"/><Relationship Id="rId5" Type="http://schemas.openxmlformats.org/officeDocument/2006/relationships/comments" Target="../comments/comment10.xml"/><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comments" Target="../comments/comment1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www.zuzeeko.com/2012/11/finland-best-education-system-doesnt.html" TargetMode="External"/><Relationship Id="rId5" Type="http://schemas.openxmlformats.org/officeDocument/2006/relationships/image" Target="../media/image29.jpg"/><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comments" Target="../comments/comment14.xml"/><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comments" Target="../comments/comment15.xml"/><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38.svg"/></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comments" Target="../comments/comment16.xml"/><Relationship Id="rId5" Type="http://schemas.openxmlformats.org/officeDocument/2006/relationships/hyperlink" Target="http://www.mrscienceshow.com/2010/06/bring-us-your-burning-science-questions.html" TargetMode="External"/><Relationship Id="rId4" Type="http://schemas.openxmlformats.org/officeDocument/2006/relationships/image" Target="../media/image39.jpg"/></Relationships>
</file>

<file path=ppt/slides/_rels/slide28.xml.rels><?xml version="1.0" encoding="UTF-8" standalone="yes"?>
<Relationships xmlns="http://schemas.openxmlformats.org/package/2006/relationships"><Relationship Id="rId3" Type="http://schemas.openxmlformats.org/officeDocument/2006/relationships/hyperlink" Target="http://www.brookings.edu/blog/the-avenue/2017/10/09/who-is-the-new-face-of-american-homeownership/" TargetMode="External"/><Relationship Id="rId2" Type="http://schemas.openxmlformats.org/officeDocument/2006/relationships/hyperlink" Target="http://www.marketwatch.com/story/were-probably-at-peak-housing-heres-what-that-means-2018-06-27" TargetMode="External"/><Relationship Id="rId1" Type="http://schemas.openxmlformats.org/officeDocument/2006/relationships/slideLayout" Target="../slideLayouts/slideLayout14.xml"/><Relationship Id="rId4" Type="http://schemas.openxmlformats.org/officeDocument/2006/relationships/hyperlink" Target="http://www.dosomething.org/us/facts/11-facts-about-education-americ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comments" Target="../comments/comment3.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comments" Target="../comments/comment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comments" Target="../comments/comment6.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19.emf"/><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C886762-16F0-4868-B83A-261746214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57" name="Freeform 11">
            <a:extLst>
              <a:ext uri="{FF2B5EF4-FFF2-40B4-BE49-F238E27FC236}">
                <a16:creationId xmlns:a16="http://schemas.microsoft.com/office/drawing/2014/main" id="{D2B54B4E-3454-4B76-B85A-8512B772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59" name="Freeform 13">
            <a:extLst>
              <a:ext uri="{FF2B5EF4-FFF2-40B4-BE49-F238E27FC236}">
                <a16:creationId xmlns:a16="http://schemas.microsoft.com/office/drawing/2014/main" id="{7EFFE965-5586-4889-A74D-3A6080D0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61" name="Freeform 25">
            <a:extLst>
              <a:ext uri="{FF2B5EF4-FFF2-40B4-BE49-F238E27FC236}">
                <a16:creationId xmlns:a16="http://schemas.microsoft.com/office/drawing/2014/main" id="{5BC4125D-18D9-4A65-82B6-C24FE943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63" name="Freeform 14">
            <a:extLst>
              <a:ext uri="{FF2B5EF4-FFF2-40B4-BE49-F238E27FC236}">
                <a16:creationId xmlns:a16="http://schemas.microsoft.com/office/drawing/2014/main" id="{A86DE327-0F45-4F54-BB6C-68A093CE5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65" name="5-Point Star 24">
            <a:extLst>
              <a:ext uri="{FF2B5EF4-FFF2-40B4-BE49-F238E27FC236}">
                <a16:creationId xmlns:a16="http://schemas.microsoft.com/office/drawing/2014/main" id="{795857C2-E6E7-405A-B5A3-4DE3B50A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useBgFill="1">
        <p:nvSpPr>
          <p:cNvPr id="67" name="Rectangle 66">
            <a:extLst>
              <a:ext uri="{FF2B5EF4-FFF2-40B4-BE49-F238E27FC236}">
                <a16:creationId xmlns:a16="http://schemas.microsoft.com/office/drawing/2014/main" id="{6F776733-A05B-4A45-903C-A77D9DEBD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cityscape&#10;">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rotWithShape="1">
          <a:blip r:embed="rId4" cstate="print">
            <a:duotone>
              <a:schemeClr val="bg2">
                <a:shade val="45000"/>
                <a:satMod val="135000"/>
              </a:schemeClr>
              <a:prstClr val="white"/>
            </a:duotone>
            <a:alphaModFix amt="40000"/>
            <a:extLst>
              <a:ext uri="{28A0092B-C50C-407E-A947-70E740481C1C}">
                <a14:useLocalDpi xmlns:a14="http://schemas.microsoft.com/office/drawing/2010/main"/>
              </a:ext>
            </a:extLst>
          </a:blip>
          <a:srcRect t="27855" b="15895"/>
          <a:stretch/>
        </p:blipFill>
        <p:spPr>
          <a:xfrm rot="21600000">
            <a:off x="20" y="10"/>
            <a:ext cx="12191980" cy="6857990"/>
          </a:xfrm>
          <a:prstGeom prst="rect">
            <a:avLst/>
          </a:prstGeom>
        </p:spPr>
      </p:pic>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1287694" y="1966816"/>
            <a:ext cx="9733231" cy="2481507"/>
          </a:xfrm>
        </p:spPr>
        <p:txBody>
          <a:bodyPr vert="horz" lIns="91440" tIns="45720" rIns="91440" bIns="45720" rtlCol="0" anchor="ctr">
            <a:normAutofit/>
          </a:bodyPr>
          <a:lstStyle/>
          <a:p>
            <a:r>
              <a:rPr lang="en-US" sz="8000">
                <a:solidFill>
                  <a:schemeClr val="tx1"/>
                </a:solidFill>
              </a:rPr>
              <a:t>Team 5 research project</a:t>
            </a:r>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1237991" y="4591668"/>
            <a:ext cx="9666314" cy="748739"/>
          </a:xfrm>
        </p:spPr>
        <p:txBody>
          <a:bodyPr vert="horz" lIns="91440" tIns="45720" rIns="91440" bIns="45720" rtlCol="0" anchor="t">
            <a:normAutofit fontScale="92500" lnSpcReduction="20000"/>
          </a:bodyPr>
          <a:lstStyle/>
          <a:p>
            <a:pPr>
              <a:lnSpc>
                <a:spcPct val="110000"/>
              </a:lnSpc>
            </a:pP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Presented by Clinton Agu, monea ester, saiquan Jamison, Robert Houston &amp; Byron tolson</a:t>
            </a:r>
          </a:p>
        </p:txBody>
      </p:sp>
      <p:sp>
        <p:nvSpPr>
          <p:cNvPr id="69" name="5-Point Star 12">
            <a:extLst>
              <a:ext uri="{FF2B5EF4-FFF2-40B4-BE49-F238E27FC236}">
                <a16:creationId xmlns:a16="http://schemas.microsoft.com/office/drawing/2014/main" id="{5350CB18-9C03-468A-8579-F1850E8BE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405" y="2650454"/>
            <a:ext cx="840147" cy="778546"/>
          </a:xfrm>
          <a:prstGeom prst="star5">
            <a:avLst>
              <a:gd name="adj" fmla="val 25889"/>
              <a:gd name="hf" fmla="val 105146"/>
              <a:gd name="vf" fmla="val 110557"/>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37989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16406B27-BA60-4E82-84F7-E7D31C140E62}"/>
              </a:ext>
            </a:extLst>
          </p:cNvPr>
          <p:cNvSpPr>
            <a:spLocks noGrp="1"/>
          </p:cNvSpPr>
          <p:nvPr>
            <p:ph type="title"/>
          </p:nvPr>
        </p:nvSpPr>
        <p:spPr>
          <a:xfrm>
            <a:off x="966952" y="1204108"/>
            <a:ext cx="2669406" cy="1781175"/>
          </a:xfrm>
        </p:spPr>
        <p:txBody>
          <a:bodyPr vert="horz" lIns="91440" tIns="45720" rIns="91440" bIns="45720" rtlCol="0" anchor="ctr">
            <a:normAutofit fontScale="90000"/>
          </a:bodyPr>
          <a:lstStyle/>
          <a:p>
            <a:r>
              <a:rPr lang="en-US" kern="1200" dirty="0">
                <a:solidFill>
                  <a:srgbClr val="FFFFFF"/>
                </a:solidFill>
                <a:latin typeface="+mj-lt"/>
                <a:ea typeface="+mj-ea"/>
                <a:cs typeface="+mj-cs"/>
              </a:rPr>
              <a:t>Southwest region analysis summary</a:t>
            </a:r>
          </a:p>
        </p:txBody>
      </p:sp>
      <p:sp>
        <p:nvSpPr>
          <p:cNvPr id="5" name="Content Placeholder 4">
            <a:extLst>
              <a:ext uri="{FF2B5EF4-FFF2-40B4-BE49-F238E27FC236}">
                <a16:creationId xmlns:a16="http://schemas.microsoft.com/office/drawing/2014/main" id="{F5AB2ABE-5B82-4669-BF13-39B41B24E13B}"/>
              </a:ext>
            </a:extLst>
          </p:cNvPr>
          <p:cNvSpPr>
            <a:spLocks noGrp="1"/>
          </p:cNvSpPr>
          <p:nvPr>
            <p:ph idx="1"/>
          </p:nvPr>
        </p:nvSpPr>
        <p:spPr>
          <a:xfrm>
            <a:off x="966951" y="3355130"/>
            <a:ext cx="2669407" cy="2427333"/>
          </a:xfrm>
        </p:spPr>
        <p:txBody>
          <a:bodyPr vert="horz" lIns="91440" tIns="45720" rIns="91440" bIns="45720" rtlCol="0">
            <a:normAutofit/>
          </a:bodyPr>
          <a:lstStyle/>
          <a:p>
            <a:r>
              <a:rPr lang="en-US" b="1" dirty="0"/>
              <a:t>Lowest State: Oklahoma (OK)</a:t>
            </a:r>
          </a:p>
          <a:p>
            <a:r>
              <a:rPr lang="en-US" b="1" dirty="0"/>
              <a:t>Highest State: Texas (TX)</a:t>
            </a:r>
          </a:p>
        </p:txBody>
      </p:sp>
      <p:pic>
        <p:nvPicPr>
          <p:cNvPr id="2" name="Picture 1">
            <a:extLst>
              <a:ext uri="{FF2B5EF4-FFF2-40B4-BE49-F238E27FC236}">
                <a16:creationId xmlns:a16="http://schemas.microsoft.com/office/drawing/2014/main" id="{1CC52BF6-651B-4E2F-BE2B-13B51E76B281}"/>
              </a:ext>
            </a:extLst>
          </p:cNvPr>
          <p:cNvPicPr>
            <a:picLocks noChangeAspect="1"/>
          </p:cNvPicPr>
          <p:nvPr/>
        </p:nvPicPr>
        <p:blipFill>
          <a:blip r:embed="rId2"/>
          <a:stretch>
            <a:fillRect/>
          </a:stretch>
        </p:blipFill>
        <p:spPr>
          <a:xfrm>
            <a:off x="4883220" y="952500"/>
            <a:ext cx="6461487" cy="4829963"/>
          </a:xfrm>
          <a:prstGeom prst="rect">
            <a:avLst/>
          </a:prstGeom>
        </p:spPr>
      </p:pic>
      <p:sp>
        <p:nvSpPr>
          <p:cNvPr id="3" name="Slide Number Placeholder 2">
            <a:extLst>
              <a:ext uri="{FF2B5EF4-FFF2-40B4-BE49-F238E27FC236}">
                <a16:creationId xmlns:a16="http://schemas.microsoft.com/office/drawing/2014/main" id="{34CB1824-48EA-469C-891A-2CCD767C8735}"/>
              </a:ext>
            </a:extLst>
          </p:cNvPr>
          <p:cNvSpPr>
            <a:spLocks noGrp="1"/>
          </p:cNvSpPr>
          <p:nvPr>
            <p:ph type="sldNum" sz="quarter" idx="12"/>
          </p:nvPr>
        </p:nvSpPr>
        <p:spPr>
          <a:xfrm>
            <a:off x="10325100" y="6356350"/>
            <a:ext cx="1028700" cy="365125"/>
          </a:xfrm>
        </p:spPr>
        <p:txBody>
          <a:bodyPr vert="horz" lIns="91440" tIns="45720" rIns="91440" bIns="45720" rtlCol="0" anchor="ctr">
            <a:normAutofit/>
          </a:bodyPr>
          <a:lstStyle/>
          <a:p>
            <a:pPr algn="r">
              <a:spcAft>
                <a:spcPts val="600"/>
              </a:spcAft>
            </a:pPr>
            <a:fld id="{9EC71654-96A5-4280-94F3-931C61A9F92C}" type="slidenum">
              <a:rPr lang="en-US" sz="1200">
                <a:solidFill>
                  <a:prstClr val="black">
                    <a:tint val="75000"/>
                  </a:prstClr>
                </a:solidFill>
              </a:rPr>
              <a:pPr algn="r">
                <a:spcAft>
                  <a:spcPts val="600"/>
                </a:spcAft>
              </a:pPr>
              <a:t>10</a:t>
            </a:fld>
            <a:endParaRPr lang="en-US" sz="1200">
              <a:solidFill>
                <a:prstClr val="black">
                  <a:tint val="75000"/>
                </a:prstClr>
              </a:solidFill>
            </a:endParaRPr>
          </a:p>
        </p:txBody>
      </p:sp>
    </p:spTree>
    <p:extLst>
      <p:ext uri="{BB962C8B-B14F-4D97-AF65-F5344CB8AC3E}">
        <p14:creationId xmlns:p14="http://schemas.microsoft.com/office/powerpoint/2010/main" val="393731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9"/>
        <p:cNvGrpSpPr/>
        <p:nvPr/>
      </p:nvGrpSpPr>
      <p:grpSpPr>
        <a:xfrm>
          <a:off x="0" y="0"/>
          <a:ext cx="0" cy="0"/>
          <a:chOff x="0" y="0"/>
          <a:chExt cx="0" cy="0"/>
        </a:xfrm>
      </p:grpSpPr>
      <p:sp>
        <p:nvSpPr>
          <p:cNvPr id="638" name="Rectangle 12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AB8E93F-D547-4781-A987-3729D42CB3F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Midwest region</a:t>
            </a:r>
          </a:p>
        </p:txBody>
      </p:sp>
      <p:pic>
        <p:nvPicPr>
          <p:cNvPr id="3" name="Picture 2">
            <a:extLst>
              <a:ext uri="{FF2B5EF4-FFF2-40B4-BE49-F238E27FC236}">
                <a16:creationId xmlns:a16="http://schemas.microsoft.com/office/drawing/2014/main" id="{F1D8F3B4-36B2-439A-BBD1-44FFAF5D059D}"/>
              </a:ext>
            </a:extLst>
          </p:cNvPr>
          <p:cNvPicPr>
            <a:picLocks noChangeAspect="1"/>
          </p:cNvPicPr>
          <p:nvPr/>
        </p:nvPicPr>
        <p:blipFill>
          <a:blip r:embed="rId3"/>
          <a:stretch>
            <a:fillRect/>
          </a:stretch>
        </p:blipFill>
        <p:spPr>
          <a:xfrm>
            <a:off x="4122058" y="1219882"/>
            <a:ext cx="7188199" cy="4418235"/>
          </a:xfrm>
          <a:prstGeom prst="rect">
            <a:avLst/>
          </a:prstGeom>
        </p:spPr>
      </p:pic>
      <p:sp>
        <p:nvSpPr>
          <p:cNvPr id="630" name="Google Shape;630;p53"/>
          <p:cNvSpPr txBox="1">
            <a:spLocks noGrp="1"/>
          </p:cNvSpPr>
          <p:nvPr>
            <p:ph type="sldNum" sz="quarter" idx="12"/>
          </p:nvPr>
        </p:nvSpPr>
        <p:spPr>
          <a:xfrm>
            <a:off x="11310257" y="6356350"/>
            <a:ext cx="560009" cy="365125"/>
          </a:xfrm>
          <a:prstGeom prst="rect">
            <a:avLst/>
          </a:prstGeom>
        </p:spPr>
        <p:txBody>
          <a:bodyPr spcFirstLastPara="1" vert="horz" lIns="91440" tIns="45720" rIns="91440" bIns="45720" rtlCol="0" anchor="ctr" anchorCtr="0">
            <a:normAutofit/>
          </a:bodyPr>
          <a:lstStyle/>
          <a:p>
            <a:pPr lvl="0" indent="0" algn="r">
              <a:spcBef>
                <a:spcPts val="0"/>
              </a:spcBef>
              <a:spcAft>
                <a:spcPts val="600"/>
              </a:spcAft>
              <a:buNone/>
            </a:pPr>
            <a:fld id="{00000000-1234-1234-1234-123412341234}" type="slidenum">
              <a:rPr lang="en-US" sz="1200">
                <a:solidFill>
                  <a:srgbClr val="898989"/>
                </a:solidFill>
              </a:rPr>
              <a:pPr lvl="0" indent="0" algn="r">
                <a:spcBef>
                  <a:spcPts val="0"/>
                </a:spcBef>
                <a:spcAft>
                  <a:spcPts val="600"/>
                </a:spcAft>
                <a:buNone/>
              </a:pPr>
              <a:t>11</a:t>
            </a:fld>
            <a:endParaRPr lang="en-US" sz="1200">
              <a:solidFill>
                <a:srgbClr val="898989"/>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9">
            <a:extLst>
              <a:ext uri="{FF2B5EF4-FFF2-40B4-BE49-F238E27FC236}">
                <a16:creationId xmlns:a16="http://schemas.microsoft.com/office/drawing/2014/main" id="{B8D412AD-9CF4-4510-97DC-34D6CC8308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43467" y="691992"/>
            <a:ext cx="4025724" cy="552254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16406B27-BA60-4E82-84F7-E7D31C140E62}"/>
              </a:ext>
            </a:extLst>
          </p:cNvPr>
          <p:cNvSpPr>
            <a:spLocks noGrp="1"/>
          </p:cNvSpPr>
          <p:nvPr>
            <p:ph type="title"/>
          </p:nvPr>
        </p:nvSpPr>
        <p:spPr>
          <a:xfrm>
            <a:off x="1072055" y="1019503"/>
            <a:ext cx="3147848" cy="2065283"/>
          </a:xfrm>
        </p:spPr>
        <p:txBody>
          <a:bodyPr vert="horz" lIns="91440" tIns="45720" rIns="91440" bIns="45720" rtlCol="0" anchor="b">
            <a:normAutofit/>
          </a:bodyPr>
          <a:lstStyle/>
          <a:p>
            <a:r>
              <a:rPr lang="en-US" sz="3400" kern="1200" dirty="0">
                <a:solidFill>
                  <a:srgbClr val="FFFFFF"/>
                </a:solidFill>
                <a:latin typeface="+mj-lt"/>
                <a:ea typeface="+mj-ea"/>
                <a:cs typeface="+mj-cs"/>
              </a:rPr>
              <a:t>Midwest region analysis summary</a:t>
            </a:r>
          </a:p>
        </p:txBody>
      </p:sp>
      <p:sp>
        <p:nvSpPr>
          <p:cNvPr id="5" name="Content Placeholder 4">
            <a:extLst>
              <a:ext uri="{FF2B5EF4-FFF2-40B4-BE49-F238E27FC236}">
                <a16:creationId xmlns:a16="http://schemas.microsoft.com/office/drawing/2014/main" id="{F5AB2ABE-5B82-4669-BF13-39B41B24E13B}"/>
              </a:ext>
            </a:extLst>
          </p:cNvPr>
          <p:cNvSpPr>
            <a:spLocks noGrp="1"/>
          </p:cNvSpPr>
          <p:nvPr>
            <p:ph idx="1"/>
          </p:nvPr>
        </p:nvSpPr>
        <p:spPr>
          <a:xfrm>
            <a:off x="1072056" y="3247283"/>
            <a:ext cx="3147848" cy="2228608"/>
          </a:xfrm>
        </p:spPr>
        <p:txBody>
          <a:bodyPr vert="horz" lIns="91440" tIns="45720" rIns="91440" bIns="45720" rtlCol="0">
            <a:normAutofit/>
          </a:bodyPr>
          <a:lstStyle/>
          <a:p>
            <a:r>
              <a:rPr lang="en-US" b="1" dirty="0">
                <a:solidFill>
                  <a:srgbClr val="FFFFFF"/>
                </a:solidFill>
              </a:rPr>
              <a:t>Lowest State: Indiana (IN)</a:t>
            </a:r>
          </a:p>
          <a:p>
            <a:r>
              <a:rPr lang="en-US" b="1" dirty="0">
                <a:solidFill>
                  <a:srgbClr val="FFFFFF"/>
                </a:solidFill>
              </a:rPr>
              <a:t>Highest State: Illinois (IL)</a:t>
            </a:r>
          </a:p>
        </p:txBody>
      </p:sp>
      <p:pic>
        <p:nvPicPr>
          <p:cNvPr id="6" name="Picture 5">
            <a:extLst>
              <a:ext uri="{FF2B5EF4-FFF2-40B4-BE49-F238E27FC236}">
                <a16:creationId xmlns:a16="http://schemas.microsoft.com/office/drawing/2014/main" id="{959F29A1-1438-4B82-B2C6-62D9B7650559}"/>
              </a:ext>
            </a:extLst>
          </p:cNvPr>
          <p:cNvPicPr>
            <a:picLocks noChangeAspect="1"/>
          </p:cNvPicPr>
          <p:nvPr/>
        </p:nvPicPr>
        <p:blipFill>
          <a:blip r:embed="rId2"/>
          <a:stretch>
            <a:fillRect/>
          </a:stretch>
        </p:blipFill>
        <p:spPr>
          <a:xfrm>
            <a:off x="4978401" y="619422"/>
            <a:ext cx="6894284" cy="5664358"/>
          </a:xfrm>
          <a:prstGeom prst="rect">
            <a:avLst/>
          </a:prstGeom>
        </p:spPr>
      </p:pic>
      <p:sp>
        <p:nvSpPr>
          <p:cNvPr id="3" name="Slide Number Placeholder 2">
            <a:extLst>
              <a:ext uri="{FF2B5EF4-FFF2-40B4-BE49-F238E27FC236}">
                <a16:creationId xmlns:a16="http://schemas.microsoft.com/office/drawing/2014/main" id="{34CB1824-48EA-469C-891A-2CCD767C8735}"/>
              </a:ext>
            </a:extLst>
          </p:cNvPr>
          <p:cNvSpPr>
            <a:spLocks noGrp="1"/>
          </p:cNvSpPr>
          <p:nvPr>
            <p:ph type="sldNum" sz="quarter" idx="12"/>
          </p:nvPr>
        </p:nvSpPr>
        <p:spPr>
          <a:xfrm>
            <a:off x="10536864" y="6356350"/>
            <a:ext cx="816935" cy="365125"/>
          </a:xfrm>
        </p:spPr>
        <p:txBody>
          <a:bodyPr vert="horz" lIns="91440" tIns="45720" rIns="91440" bIns="45720" rtlCol="0" anchor="ctr">
            <a:normAutofit/>
          </a:bodyPr>
          <a:lstStyle/>
          <a:p>
            <a:pPr algn="r">
              <a:spcAft>
                <a:spcPts val="600"/>
              </a:spcAft>
            </a:pPr>
            <a:fld id="{9EC71654-96A5-4280-94F3-931C61A9F92C}" type="slidenum">
              <a:rPr lang="en-US" sz="1200" smtClean="0">
                <a:solidFill>
                  <a:prstClr val="black">
                    <a:tint val="75000"/>
                  </a:prstClr>
                </a:solidFill>
              </a:rPr>
              <a:pPr algn="r">
                <a:spcAft>
                  <a:spcPts val="600"/>
                </a:spcAft>
              </a:pPr>
              <a:t>12</a:t>
            </a:fld>
            <a:endParaRPr lang="en-US" sz="1200">
              <a:solidFill>
                <a:prstClr val="black">
                  <a:tint val="75000"/>
                </a:prstClr>
              </a:solidFill>
            </a:endParaRPr>
          </a:p>
        </p:txBody>
      </p:sp>
    </p:spTree>
    <p:extLst>
      <p:ext uri="{BB962C8B-B14F-4D97-AF65-F5344CB8AC3E}">
        <p14:creationId xmlns:p14="http://schemas.microsoft.com/office/powerpoint/2010/main" val="397961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BFDA3-809A-4DA8-8C5C-4DB1AA3F019D}"/>
              </a:ext>
            </a:extLst>
          </p:cNvPr>
          <p:cNvSpPr>
            <a:spLocks noGrp="1"/>
          </p:cNvSpPr>
          <p:nvPr>
            <p:ph type="title"/>
          </p:nvPr>
        </p:nvSpPr>
        <p:spPr/>
        <p:txBody>
          <a:bodyPr/>
          <a:lstStyle/>
          <a:p>
            <a:r>
              <a:rPr lang="en-US" dirty="0"/>
              <a:t>North East Region </a:t>
            </a:r>
          </a:p>
        </p:txBody>
      </p:sp>
      <mc:AlternateContent xmlns:mc="http://schemas.openxmlformats.org/markup-compatibility/2006" xmlns:cx4="http://schemas.microsoft.com/office/drawing/2016/5/10/chartex">
        <mc:Choice Requires="cx4">
          <p:graphicFrame>
            <p:nvGraphicFramePr>
              <p:cNvPr id="7" name="Content Placeholder 6">
                <a:extLst>
                  <a:ext uri="{FF2B5EF4-FFF2-40B4-BE49-F238E27FC236}">
                    <a16:creationId xmlns:a16="http://schemas.microsoft.com/office/drawing/2014/main" id="{E4318166-AEA6-407B-A972-321858EB9650}"/>
                  </a:ext>
                </a:extLst>
              </p:cNvPr>
              <p:cNvGraphicFramePr>
                <a:graphicFrameLocks noGrp="1"/>
              </p:cNvGraphicFramePr>
              <p:nvPr>
                <p:ph sz="half" idx="1"/>
                <p:extLst/>
              </p:nvPr>
            </p:nvGraphicFramePr>
            <p:xfrm>
              <a:off x="1111827" y="2078181"/>
              <a:ext cx="4416138" cy="350173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ontent Placeholder 6">
                <a:extLst>
                  <a:ext uri="{FF2B5EF4-FFF2-40B4-BE49-F238E27FC236}">
                    <a16:creationId xmlns:a16="http://schemas.microsoft.com/office/drawing/2014/main" id="{E4318166-AEA6-407B-A972-321858EB9650}"/>
                  </a:ext>
                </a:extLst>
              </p:cNvPr>
              <p:cNvPicPr>
                <a:picLocks noGrp="1" noRot="1" noChangeAspect="1" noMove="1" noResize="1" noEditPoints="1" noAdjustHandles="1" noChangeArrowheads="1" noChangeShapeType="1"/>
              </p:cNvPicPr>
              <p:nvPr/>
            </p:nvPicPr>
            <p:blipFill>
              <a:blip r:embed="rId3"/>
              <a:stretch>
                <a:fillRect/>
              </a:stretch>
            </p:blipFill>
            <p:spPr>
              <a:xfrm>
                <a:off x="1111827" y="2078181"/>
                <a:ext cx="4416138" cy="3501737"/>
              </a:xfrm>
              <a:prstGeom prst="rect">
                <a:avLst/>
              </a:prstGeom>
            </p:spPr>
          </p:pic>
        </mc:Fallback>
      </mc:AlternateContent>
      <p:graphicFrame>
        <p:nvGraphicFramePr>
          <p:cNvPr id="8" name="Content Placeholder 6">
            <a:extLst>
              <a:ext uri="{FF2B5EF4-FFF2-40B4-BE49-F238E27FC236}">
                <a16:creationId xmlns:a16="http://schemas.microsoft.com/office/drawing/2014/main" id="{54CDF6DB-AC9B-4F8D-BE5F-66B7DD245571}"/>
              </a:ext>
            </a:extLst>
          </p:cNvPr>
          <p:cNvGraphicFramePr>
            <a:graphicFrameLocks noGrp="1"/>
          </p:cNvGraphicFramePr>
          <p:nvPr>
            <p:ph sz="half" idx="2"/>
            <p:extLst/>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E934D953-90C6-4339-8485-DB9724E815F3}"/>
              </a:ext>
            </a:extLst>
          </p:cNvPr>
          <p:cNvSpPr txBox="1"/>
          <p:nvPr/>
        </p:nvSpPr>
        <p:spPr>
          <a:xfrm>
            <a:off x="1111827" y="5576798"/>
            <a:ext cx="46101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Maryland, Delaware, Pennsylvania, New Jersey, New York, Vermont, New Hampshire, Massachusetts, Connecticut, Road Island, Maine, and District of Colombia.</a:t>
            </a:r>
          </a:p>
        </p:txBody>
      </p:sp>
    </p:spTree>
    <p:extLst>
      <p:ext uri="{BB962C8B-B14F-4D97-AF65-F5344CB8AC3E}">
        <p14:creationId xmlns:p14="http://schemas.microsoft.com/office/powerpoint/2010/main" val="13806437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8B478A-EF14-4CFF-B671-C3E5FD1955E4}"/>
              </a:ext>
            </a:extLst>
          </p:cNvPr>
          <p:cNvSpPr>
            <a:spLocks noGrp="1"/>
          </p:cNvSpPr>
          <p:nvPr>
            <p:ph type="title"/>
          </p:nvPr>
        </p:nvSpPr>
        <p:spPr/>
        <p:txBody>
          <a:bodyPr>
            <a:normAutofit/>
          </a:bodyPr>
          <a:lstStyle/>
          <a:p>
            <a:r>
              <a:rPr lang="en-US" sz="3600" dirty="0"/>
              <a:t>Graph Analysis</a:t>
            </a:r>
          </a:p>
        </p:txBody>
      </p:sp>
      <p:graphicFrame>
        <p:nvGraphicFramePr>
          <p:cNvPr id="10" name="Content Placeholder 9">
            <a:extLst>
              <a:ext uri="{FF2B5EF4-FFF2-40B4-BE49-F238E27FC236}">
                <a16:creationId xmlns:a16="http://schemas.microsoft.com/office/drawing/2014/main" id="{CEC4D99A-5520-4FC8-9C68-B292A7EC633E}"/>
              </a:ext>
            </a:extLst>
          </p:cNvPr>
          <p:cNvGraphicFramePr>
            <a:graphicFrameLocks noGrp="1"/>
          </p:cNvGraphicFramePr>
          <p:nvPr>
            <p:ph idx="1"/>
            <p:extLst/>
          </p:nvPr>
        </p:nvGraphicFramePr>
        <p:xfrm>
          <a:off x="4853353" y="457200"/>
          <a:ext cx="7114234" cy="592350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5">
            <a:extLst>
              <a:ext uri="{FF2B5EF4-FFF2-40B4-BE49-F238E27FC236}">
                <a16:creationId xmlns:a16="http://schemas.microsoft.com/office/drawing/2014/main" id="{02C6A59A-EE62-4150-A337-236A69643F1A}"/>
              </a:ext>
            </a:extLst>
          </p:cNvPr>
          <p:cNvSpPr>
            <a:spLocks noGrp="1"/>
          </p:cNvSpPr>
          <p:nvPr>
            <p:ph type="body" sz="half" idx="2"/>
          </p:nvPr>
        </p:nvSpPr>
        <p:spPr/>
        <p:txBody>
          <a:bodyPr>
            <a:normAutofit fontScale="92500"/>
          </a:bodyPr>
          <a:lstStyle/>
          <a:p>
            <a:pPr marL="285750" indent="-285750">
              <a:buFont typeface="Arial" panose="020B0604020202020204" pitchFamily="34" charset="0"/>
              <a:buChar char="•"/>
            </a:pPr>
            <a:r>
              <a:rPr lang="en-US" sz="2400" dirty="0"/>
              <a:t>This graph shows the average prices of rental homes and apartments of the northeast region of the United State. The states shown, Pennsylvania, Maine, New Jersey, and D.C, are the two lowest and highest. </a:t>
            </a:r>
          </a:p>
          <a:p>
            <a:pPr marL="285750" indent="-285750">
              <a:buFont typeface="Arial" panose="020B0604020202020204" pitchFamily="34" charset="0"/>
              <a:buChar char="•"/>
            </a:pPr>
            <a:r>
              <a:rPr lang="en-US" sz="2400" dirty="0"/>
              <a:t>Between 2012 and 2016, DC rental price inflated 7%, ME 22%, NJ 10%, and PA 4%.</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67449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B795A6-3060-4458-80E3-E419F13A4D51}"/>
              </a:ext>
            </a:extLst>
          </p:cNvPr>
          <p:cNvSpPr>
            <a:spLocks noGrp="1"/>
          </p:cNvSpPr>
          <p:nvPr>
            <p:ph type="ctrTitle"/>
          </p:nvPr>
        </p:nvSpPr>
        <p:spPr>
          <a:xfrm>
            <a:off x="838199" y="4525347"/>
            <a:ext cx="6801321" cy="1737360"/>
          </a:xfrm>
        </p:spPr>
        <p:txBody>
          <a:bodyPr vert="horz" lIns="91440" tIns="45720" rIns="91440" bIns="45720" rtlCol="0" anchor="ctr">
            <a:normAutofit/>
          </a:bodyPr>
          <a:lstStyle/>
          <a:p>
            <a:pPr algn="r"/>
            <a:r>
              <a:rPr lang="en-US" sz="6000" kern="1200" dirty="0">
                <a:solidFill>
                  <a:schemeClr val="tx1"/>
                </a:solidFill>
                <a:latin typeface="+mj-lt"/>
                <a:ea typeface="+mj-ea"/>
                <a:cs typeface="+mj-cs"/>
              </a:rPr>
              <a:t>Southeast region</a:t>
            </a:r>
          </a:p>
        </p:txBody>
      </p:sp>
      <p:sp>
        <p:nvSpPr>
          <p:cNvPr id="42" name="Oval 4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0" name="Straight Connector 4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4CB1824-48EA-469C-891A-2CCD767C8735}"/>
              </a:ext>
            </a:extLst>
          </p:cNvPr>
          <p:cNvSpPr>
            <a:spLocks noGrp="1"/>
          </p:cNvSpPr>
          <p:nvPr>
            <p:ph type="sldNum" sz="quarter" idx="4294967295"/>
          </p:nvPr>
        </p:nvSpPr>
        <p:spPr>
          <a:xfrm>
            <a:off x="11082528" y="6356350"/>
            <a:ext cx="365760" cy="365125"/>
          </a:xfrm>
          <a:prstGeom prst="ellipse">
            <a:avLst/>
          </a:prstGeom>
          <a:solidFill>
            <a:srgbClr val="7F7F7F"/>
          </a:solidFill>
        </p:spPr>
        <p:txBody>
          <a:bodyPr vert="horz" lIns="91440" tIns="45720" rIns="91440" bIns="45720" rtlCol="0" anchor="ctr">
            <a:normAutofit fontScale="55000" lnSpcReduction="20000"/>
          </a:bodyPr>
          <a:lstStyle/>
          <a:p>
            <a:pPr algn="ctr">
              <a:spcAft>
                <a:spcPts val="600"/>
              </a:spcAft>
            </a:pPr>
            <a:fld id="{9EC71654-96A5-4280-94F3-931C61A9F92C}" type="slidenum">
              <a:rPr lang="en-US" sz="1050">
                <a:solidFill>
                  <a:srgbClr val="FFFFFF"/>
                </a:solidFill>
              </a:rPr>
              <a:pPr algn="ctr">
                <a:spcAft>
                  <a:spcPts val="600"/>
                </a:spcAft>
              </a:pPr>
              <a:t>15</a:t>
            </a:fld>
            <a:endParaRPr lang="en-US" sz="1050">
              <a:solidFill>
                <a:srgbClr val="FFFFFF"/>
              </a:solidFill>
            </a:endParaRPr>
          </a:p>
        </p:txBody>
      </p:sp>
    </p:spTree>
    <p:extLst>
      <p:ext uri="{BB962C8B-B14F-4D97-AF65-F5344CB8AC3E}">
        <p14:creationId xmlns:p14="http://schemas.microsoft.com/office/powerpoint/2010/main" val="348194594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39D16FB-7A7A-4B4D-8A3B-4B77701EA65E}"/>
              </a:ext>
            </a:extLst>
          </p:cNvPr>
          <p:cNvPicPr>
            <a:picLocks noChangeAspect="1"/>
          </p:cNvPicPr>
          <p:nvPr/>
        </p:nvPicPr>
        <p:blipFill>
          <a:blip r:embed="rId2"/>
          <a:stretch>
            <a:fillRect/>
          </a:stretch>
        </p:blipFill>
        <p:spPr>
          <a:xfrm>
            <a:off x="1120477" y="1364354"/>
            <a:ext cx="9951041" cy="4123146"/>
          </a:xfrm>
          <a:prstGeom prst="rect">
            <a:avLst/>
          </a:prstGeom>
        </p:spPr>
      </p:pic>
      <p:sp>
        <p:nvSpPr>
          <p:cNvPr id="3" name="Slide Number Placeholder 2">
            <a:extLst>
              <a:ext uri="{FF2B5EF4-FFF2-40B4-BE49-F238E27FC236}">
                <a16:creationId xmlns:a16="http://schemas.microsoft.com/office/drawing/2014/main" id="{34CB1824-48EA-469C-891A-2CCD767C873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9EC71654-96A5-4280-94F3-931C61A9F92C}" type="slidenum">
              <a:rPr lang="en-US" sz="1200">
                <a:solidFill>
                  <a:srgbClr val="FFFFFF"/>
                </a:solidFill>
              </a:rPr>
              <a:pPr algn="r">
                <a:spcAft>
                  <a:spcPts val="600"/>
                </a:spcAft>
              </a:pPr>
              <a:t>16</a:t>
            </a:fld>
            <a:endParaRPr lang="en-US" sz="1200">
              <a:solidFill>
                <a:srgbClr val="FFFFFF"/>
              </a:solidFill>
            </a:endParaRPr>
          </a:p>
        </p:txBody>
      </p:sp>
    </p:spTree>
    <p:extLst>
      <p:ext uri="{BB962C8B-B14F-4D97-AF65-F5344CB8AC3E}">
        <p14:creationId xmlns:p14="http://schemas.microsoft.com/office/powerpoint/2010/main" val="3023908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A10068-F808-4B18-8AA5-D3D802E8B444}"/>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kern="1200" dirty="0">
                <a:solidFill>
                  <a:srgbClr val="FFFFFF"/>
                </a:solidFill>
                <a:latin typeface="+mj-lt"/>
                <a:ea typeface="+mj-ea"/>
                <a:cs typeface="+mj-cs"/>
              </a:rPr>
              <a:t>Southeast region</a:t>
            </a:r>
          </a:p>
        </p:txBody>
      </p:sp>
      <p:pic>
        <p:nvPicPr>
          <p:cNvPr id="4" name="Picture 3">
            <a:extLst>
              <a:ext uri="{FF2B5EF4-FFF2-40B4-BE49-F238E27FC236}">
                <a16:creationId xmlns:a16="http://schemas.microsoft.com/office/drawing/2014/main" id="{A058A544-5DFA-4DCE-84CF-3520B5A23C3F}"/>
              </a:ext>
            </a:extLst>
          </p:cNvPr>
          <p:cNvPicPr>
            <a:picLocks noChangeAspect="1"/>
          </p:cNvPicPr>
          <p:nvPr/>
        </p:nvPicPr>
        <p:blipFill>
          <a:blip r:embed="rId2"/>
          <a:stretch>
            <a:fillRect/>
          </a:stretch>
        </p:blipFill>
        <p:spPr>
          <a:xfrm>
            <a:off x="4207933" y="683346"/>
            <a:ext cx="7592181" cy="5492284"/>
          </a:xfrm>
          <a:prstGeom prst="rect">
            <a:avLst/>
          </a:prstGeom>
        </p:spPr>
      </p:pic>
      <p:sp>
        <p:nvSpPr>
          <p:cNvPr id="3" name="Slide Number Placeholder 2">
            <a:extLst>
              <a:ext uri="{FF2B5EF4-FFF2-40B4-BE49-F238E27FC236}">
                <a16:creationId xmlns:a16="http://schemas.microsoft.com/office/drawing/2014/main" id="{2F9517D9-EE42-4C9C-A9EA-59C993B945F4}"/>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9EC71654-96A5-4280-94F3-931C61A9F92C}" type="slidenum">
              <a:rPr lang="en-US" sz="1200" smtClean="0">
                <a:solidFill>
                  <a:schemeClr val="tx1">
                    <a:tint val="75000"/>
                  </a:schemeClr>
                </a:solidFill>
              </a:rPr>
              <a:pPr algn="l">
                <a:spcAft>
                  <a:spcPts val="600"/>
                </a:spcAft>
              </a:pPr>
              <a:t>17</a:t>
            </a:fld>
            <a:endParaRPr lang="en-US" sz="1200">
              <a:solidFill>
                <a:schemeClr val="tx1">
                  <a:tint val="75000"/>
                </a:schemeClr>
              </a:solidFill>
            </a:endParaRPr>
          </a:p>
        </p:txBody>
      </p:sp>
      <p:sp>
        <p:nvSpPr>
          <p:cNvPr id="5" name="Rectangle 4">
            <a:extLst>
              <a:ext uri="{FF2B5EF4-FFF2-40B4-BE49-F238E27FC236}">
                <a16:creationId xmlns:a16="http://schemas.microsoft.com/office/drawing/2014/main" id="{18F44CBC-28A0-45DD-87E6-F189D556004E}"/>
              </a:ext>
            </a:extLst>
          </p:cNvPr>
          <p:cNvSpPr/>
          <p:nvPr/>
        </p:nvSpPr>
        <p:spPr>
          <a:xfrm>
            <a:off x="638175" y="4245522"/>
            <a:ext cx="3040207" cy="1569660"/>
          </a:xfrm>
          <a:prstGeom prst="rect">
            <a:avLst/>
          </a:prstGeom>
        </p:spPr>
        <p:txBody>
          <a:bodyPr wrap="square">
            <a:spAutoFit/>
          </a:bodyPr>
          <a:lstStyle/>
          <a:p>
            <a:pPr marL="342900" indent="-342900">
              <a:buFont typeface="Arial" panose="020B0604020202020204" pitchFamily="34" charset="0"/>
              <a:buChar char="•"/>
            </a:pPr>
            <a:r>
              <a:rPr lang="en-US" sz="2400" b="1" dirty="0"/>
              <a:t>State with Lowest price: Alabama (AL)</a:t>
            </a:r>
          </a:p>
          <a:p>
            <a:pPr marL="342900" indent="-342900">
              <a:buFont typeface="Arial" panose="020B0604020202020204" pitchFamily="34" charset="0"/>
              <a:buChar char="•"/>
            </a:pPr>
            <a:r>
              <a:rPr lang="en-US" sz="2400" b="1" dirty="0"/>
              <a:t>State with highest price: Florida (FL)</a:t>
            </a:r>
          </a:p>
        </p:txBody>
      </p:sp>
    </p:spTree>
    <p:extLst>
      <p:ext uri="{BB962C8B-B14F-4D97-AF65-F5344CB8AC3E}">
        <p14:creationId xmlns:p14="http://schemas.microsoft.com/office/powerpoint/2010/main" val="42384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65">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67">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552A9C73-06ED-419B-81B5-491CBFC22330}"/>
              </a:ext>
            </a:extLst>
          </p:cNvPr>
          <p:cNvSpPr>
            <a:spLocks noGrp="1"/>
          </p:cNvSpPr>
          <p:nvPr>
            <p:ph type="subTitle" idx="1"/>
          </p:nvPr>
        </p:nvSpPr>
        <p:spPr>
          <a:xfrm>
            <a:off x="6573078" y="3657600"/>
            <a:ext cx="4818799" cy="1709529"/>
          </a:xfrm>
        </p:spPr>
        <p:txBody>
          <a:bodyPr vert="horz" lIns="91440" tIns="45720" rIns="91440" bIns="45720" rtlCol="0" anchor="b">
            <a:noAutofit/>
          </a:bodyPr>
          <a:lstStyle/>
          <a:p>
            <a:pPr marL="285750" indent="-285750">
              <a:buFont typeface="Arial" panose="020B0604020202020204" pitchFamily="34" charset="0"/>
              <a:buChar char="•"/>
            </a:pPr>
            <a:r>
              <a:rPr lang="en-US" sz="2000" b="1" dirty="0">
                <a:solidFill>
                  <a:srgbClr val="000000"/>
                </a:solidFill>
              </a:rPr>
              <a:t>Business properties</a:t>
            </a:r>
          </a:p>
          <a:p>
            <a:pPr marL="285750" indent="-285750">
              <a:buFont typeface="Arial" panose="020B0604020202020204" pitchFamily="34" charset="0"/>
              <a:buChar char="•"/>
            </a:pPr>
            <a:r>
              <a:rPr lang="en-US" sz="2000" b="1" dirty="0">
                <a:solidFill>
                  <a:srgbClr val="000000"/>
                </a:solidFill>
              </a:rPr>
              <a:t>Family</a:t>
            </a:r>
          </a:p>
          <a:p>
            <a:pPr marL="285750" indent="-285750">
              <a:buFont typeface="Arial" panose="020B0604020202020204" pitchFamily="34" charset="0"/>
              <a:buChar char="•"/>
            </a:pPr>
            <a:r>
              <a:rPr lang="en-US" sz="2000" b="1" dirty="0">
                <a:solidFill>
                  <a:srgbClr val="000000"/>
                </a:solidFill>
              </a:rPr>
              <a:t>Inflation history replaced with cost tread</a:t>
            </a:r>
          </a:p>
        </p:txBody>
      </p:sp>
      <p:sp>
        <p:nvSpPr>
          <p:cNvPr id="70"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F12CF39B-0682-4E0F-A812-5E753E723CEF}"/>
              </a:ext>
            </a:extLst>
          </p:cNvPr>
          <p:cNvPicPr>
            <a:picLocks noChangeAspect="1"/>
          </p:cNvPicPr>
          <p:nvPr/>
        </p:nvPicPr>
        <p:blipFill rotWithShape="1">
          <a:blip r:embed="rId4">
            <a:alphaModFix/>
            <a:extLst/>
          </a:blip>
          <a:srcRect l="14334" r="17668" b="2"/>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4294967295"/>
          </p:nvPr>
        </p:nvSpPr>
        <p:spPr>
          <a:xfrm>
            <a:off x="10825930" y="6223702"/>
            <a:ext cx="570728" cy="314067"/>
          </a:xfrm>
          <a:prstGeom prst="ellipse">
            <a:avLst/>
          </a:prstGeom>
        </p:spPr>
        <p:txBody>
          <a:bodyPr vert="horz" lIns="91440" tIns="45720" rIns="91440" bIns="45720" rtlCol="0" anchor="ctr">
            <a:normAutofit/>
          </a:bodyPr>
          <a:lstStyle/>
          <a:p>
            <a:pPr>
              <a:lnSpc>
                <a:spcPct val="90000"/>
              </a:lnSpc>
              <a:spcAft>
                <a:spcPts val="600"/>
              </a:spcAft>
              <a:defRPr/>
            </a:pPr>
            <a:fld id="{9EC71654-96A5-4280-94F3-931C61A9F92C}" type="slidenum">
              <a:rPr lang="en-US" sz="900" smtClean="0">
                <a:solidFill>
                  <a:srgbClr val="898989"/>
                </a:solidFill>
                <a:latin typeface="Calibri" panose="020F0502020204030204"/>
              </a:rPr>
              <a:pPr>
                <a:lnSpc>
                  <a:spcPct val="90000"/>
                </a:lnSpc>
                <a:spcAft>
                  <a:spcPts val="600"/>
                </a:spcAft>
                <a:defRPr/>
              </a:pPr>
              <a:t>18</a:t>
            </a:fld>
            <a:endParaRPr lang="en-US" sz="900">
              <a:solidFill>
                <a:srgbClr val="898989"/>
              </a:solidFill>
              <a:latin typeface="Calibri" panose="020F0502020204030204"/>
            </a:endParaRPr>
          </a:p>
        </p:txBody>
      </p:sp>
      <p:sp>
        <p:nvSpPr>
          <p:cNvPr id="8" name="Title 7">
            <a:extLst>
              <a:ext uri="{FF2B5EF4-FFF2-40B4-BE49-F238E27FC236}">
                <a16:creationId xmlns:a16="http://schemas.microsoft.com/office/drawing/2014/main" id="{E483DD0E-F9A1-4FDB-95A1-C35E15E9DE75}"/>
              </a:ext>
            </a:extLst>
          </p:cNvPr>
          <p:cNvSpPr>
            <a:spLocks noGrp="1"/>
          </p:cNvSpPr>
          <p:nvPr>
            <p:ph type="ctrTitle"/>
          </p:nvPr>
        </p:nvSpPr>
        <p:spPr>
          <a:xfrm>
            <a:off x="6417281" y="427723"/>
            <a:ext cx="5143500" cy="2090808"/>
          </a:xfrm>
        </p:spPr>
        <p:txBody>
          <a:bodyPr/>
          <a:lstStyle/>
          <a:p>
            <a:r>
              <a:rPr lang="en-US" dirty="0">
                <a:solidFill>
                  <a:srgbClr val="000000"/>
                </a:solidFill>
              </a:rPr>
              <a:t>Revised RESEARCH QUESTIONS</a:t>
            </a:r>
            <a:endParaRPr lang="en-US" dirty="0"/>
          </a:p>
        </p:txBody>
      </p:sp>
    </p:spTree>
    <p:extLst>
      <p:ext uri="{BB962C8B-B14F-4D97-AF65-F5344CB8AC3E}">
        <p14:creationId xmlns:p14="http://schemas.microsoft.com/office/powerpoint/2010/main" val="186900511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Table showing top five states with highest average rental property cost in the united states 2011 - 2016.</a:t>
            </a:r>
          </a:p>
        </p:txBody>
      </p:sp>
      <p:sp>
        <p:nvSpPr>
          <p:cNvPr id="4" name="Slide Number Placeholder 3"/>
          <p:cNvSpPr>
            <a:spLocks noGrp="1"/>
          </p:cNvSpPr>
          <p:nvPr>
            <p:ph type="sldNum" sz="quarter" idx="12"/>
          </p:nvPr>
        </p:nvSpPr>
        <p:spPr/>
        <p:txBody>
          <a:bodyPr/>
          <a:lstStyle/>
          <a:p>
            <a:r>
              <a:rPr lang="en-IN" dirty="0"/>
              <a:t>9</a:t>
            </a:r>
          </a:p>
        </p:txBody>
      </p:sp>
      <p:graphicFrame>
        <p:nvGraphicFramePr>
          <p:cNvPr id="2" name="Table 1">
            <a:extLst>
              <a:ext uri="{FF2B5EF4-FFF2-40B4-BE49-F238E27FC236}">
                <a16:creationId xmlns:a16="http://schemas.microsoft.com/office/drawing/2014/main" id="{3730737A-CA77-432B-9700-A98DE7FEBB4D}"/>
              </a:ext>
            </a:extLst>
          </p:cNvPr>
          <p:cNvGraphicFramePr>
            <a:graphicFrameLocks noGrp="1"/>
          </p:cNvGraphicFramePr>
          <p:nvPr>
            <p:extLst>
              <p:ext uri="{D42A27DB-BD31-4B8C-83A1-F6EECF244321}">
                <p14:modId xmlns:p14="http://schemas.microsoft.com/office/powerpoint/2010/main" val="3363658217"/>
              </p:ext>
            </p:extLst>
          </p:nvPr>
        </p:nvGraphicFramePr>
        <p:xfrm>
          <a:off x="667358" y="1516086"/>
          <a:ext cx="10847760" cy="3825828"/>
        </p:xfrm>
        <a:graphic>
          <a:graphicData uri="http://schemas.openxmlformats.org/drawingml/2006/table">
            <a:tbl>
              <a:tblPr firstRow="1" bandRow="1">
                <a:tableStyleId>{93296810-A885-4BE3-A3E7-6D5BEEA58F35}</a:tableStyleId>
              </a:tblPr>
              <a:tblGrid>
                <a:gridCol w="1355970">
                  <a:extLst>
                    <a:ext uri="{9D8B030D-6E8A-4147-A177-3AD203B41FA5}">
                      <a16:colId xmlns:a16="http://schemas.microsoft.com/office/drawing/2014/main" val="2875188343"/>
                    </a:ext>
                  </a:extLst>
                </a:gridCol>
                <a:gridCol w="1355970">
                  <a:extLst>
                    <a:ext uri="{9D8B030D-6E8A-4147-A177-3AD203B41FA5}">
                      <a16:colId xmlns:a16="http://schemas.microsoft.com/office/drawing/2014/main" val="2301113539"/>
                    </a:ext>
                  </a:extLst>
                </a:gridCol>
                <a:gridCol w="1355970">
                  <a:extLst>
                    <a:ext uri="{9D8B030D-6E8A-4147-A177-3AD203B41FA5}">
                      <a16:colId xmlns:a16="http://schemas.microsoft.com/office/drawing/2014/main" val="3970809430"/>
                    </a:ext>
                  </a:extLst>
                </a:gridCol>
                <a:gridCol w="1355970">
                  <a:extLst>
                    <a:ext uri="{9D8B030D-6E8A-4147-A177-3AD203B41FA5}">
                      <a16:colId xmlns:a16="http://schemas.microsoft.com/office/drawing/2014/main" val="1118087360"/>
                    </a:ext>
                  </a:extLst>
                </a:gridCol>
                <a:gridCol w="1355970">
                  <a:extLst>
                    <a:ext uri="{9D8B030D-6E8A-4147-A177-3AD203B41FA5}">
                      <a16:colId xmlns:a16="http://schemas.microsoft.com/office/drawing/2014/main" val="225966687"/>
                    </a:ext>
                  </a:extLst>
                </a:gridCol>
                <a:gridCol w="1355970">
                  <a:extLst>
                    <a:ext uri="{9D8B030D-6E8A-4147-A177-3AD203B41FA5}">
                      <a16:colId xmlns:a16="http://schemas.microsoft.com/office/drawing/2014/main" val="3852140165"/>
                    </a:ext>
                  </a:extLst>
                </a:gridCol>
                <a:gridCol w="1355970">
                  <a:extLst>
                    <a:ext uri="{9D8B030D-6E8A-4147-A177-3AD203B41FA5}">
                      <a16:colId xmlns:a16="http://schemas.microsoft.com/office/drawing/2014/main" val="3963709761"/>
                    </a:ext>
                  </a:extLst>
                </a:gridCol>
                <a:gridCol w="1355970">
                  <a:extLst>
                    <a:ext uri="{9D8B030D-6E8A-4147-A177-3AD203B41FA5}">
                      <a16:colId xmlns:a16="http://schemas.microsoft.com/office/drawing/2014/main" val="3901449695"/>
                    </a:ext>
                  </a:extLst>
                </a:gridCol>
              </a:tblGrid>
              <a:tr h="637638">
                <a:tc>
                  <a:txBody>
                    <a:bodyPr/>
                    <a:lstStyle/>
                    <a:p>
                      <a:pPr algn="ctr" fontAlgn="b"/>
                      <a:r>
                        <a:rPr lang="en-US" sz="1100" u="none" strike="noStrike" dirty="0">
                          <a:effectLst/>
                        </a:rPr>
                        <a:t>STATES</a:t>
                      </a: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2011</a:t>
                      </a: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2012</a:t>
                      </a: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2013</a:t>
                      </a: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2014</a:t>
                      </a: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2015</a:t>
                      </a: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2016</a:t>
                      </a: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AVERAGE</a:t>
                      </a:r>
                      <a:endParaRPr lang="en-US" sz="11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56527153"/>
                  </a:ext>
                </a:extLst>
              </a:tr>
              <a:tr h="637638">
                <a:tc>
                  <a:txBody>
                    <a:bodyPr/>
                    <a:lstStyle/>
                    <a:p>
                      <a:pPr algn="l" fontAlgn="b"/>
                      <a:r>
                        <a:rPr lang="en-US" sz="1800" b="1" u="none" strike="noStrike" dirty="0">
                          <a:effectLst/>
                        </a:rPr>
                        <a:t> CA </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r" fontAlgn="b"/>
                      <a:r>
                        <a:rPr lang="en-US" sz="2400" b="1" i="0" u="none" strike="noStrike">
                          <a:solidFill>
                            <a:srgbClr val="000000"/>
                          </a:solidFill>
                          <a:effectLst/>
                          <a:latin typeface="Calibri" panose="020F0502020204030204" pitchFamily="34" charset="0"/>
                        </a:rPr>
                        <a:t>$1,970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$1,951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$1,988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$2,079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$2,262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$2,375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$2,104 </a:t>
                      </a:r>
                    </a:p>
                  </a:txBody>
                  <a:tcPr marL="9525" marR="9525" marT="9525" marB="0" anchor="b"/>
                </a:tc>
                <a:extLst>
                  <a:ext uri="{0D108BD9-81ED-4DB2-BD59-A6C34878D82A}">
                    <a16:rowId xmlns:a16="http://schemas.microsoft.com/office/drawing/2014/main" val="1922618055"/>
                  </a:ext>
                </a:extLst>
              </a:tr>
              <a:tr h="637638">
                <a:tc>
                  <a:txBody>
                    <a:bodyPr/>
                    <a:lstStyle/>
                    <a:p>
                      <a:pPr algn="l" fontAlgn="b"/>
                      <a:r>
                        <a:rPr lang="en-US" sz="1800" b="1" u="none" strike="noStrike">
                          <a:effectLst/>
                        </a:rPr>
                        <a:t> NJ </a:t>
                      </a:r>
                      <a:endParaRPr lang="en-US" sz="1800" b="1"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2400" b="1" i="0" u="none" strike="noStrike">
                          <a:solidFill>
                            <a:srgbClr val="000000"/>
                          </a:solidFill>
                          <a:effectLst/>
                          <a:latin typeface="Calibri" panose="020F0502020204030204" pitchFamily="34" charset="0"/>
                        </a:rPr>
                        <a:t>$1,977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$1,955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$1,986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$2,038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$2,111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$2,143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$2,035 </a:t>
                      </a:r>
                    </a:p>
                  </a:txBody>
                  <a:tcPr marL="9525" marR="9525" marT="9525" marB="0" anchor="b"/>
                </a:tc>
                <a:extLst>
                  <a:ext uri="{0D108BD9-81ED-4DB2-BD59-A6C34878D82A}">
                    <a16:rowId xmlns:a16="http://schemas.microsoft.com/office/drawing/2014/main" val="600964044"/>
                  </a:ext>
                </a:extLst>
              </a:tr>
              <a:tr h="637638">
                <a:tc>
                  <a:txBody>
                    <a:bodyPr/>
                    <a:lstStyle/>
                    <a:p>
                      <a:pPr algn="l" fontAlgn="b"/>
                      <a:r>
                        <a:rPr lang="en-US" sz="1800" b="1" u="none" strike="noStrike">
                          <a:effectLst/>
                        </a:rPr>
                        <a:t> HI </a:t>
                      </a:r>
                      <a:endParaRPr lang="en-US" sz="1800" b="1"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2400" b="1" i="0" u="none" strike="noStrike">
                          <a:solidFill>
                            <a:srgbClr val="000000"/>
                          </a:solidFill>
                          <a:effectLst/>
                          <a:latin typeface="Calibri" panose="020F0502020204030204" pitchFamily="34" charset="0"/>
                        </a:rPr>
                        <a:t>$1,835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$1,834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$1,918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$1,915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$2,083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$2,149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$1,956 </a:t>
                      </a:r>
                    </a:p>
                  </a:txBody>
                  <a:tcPr marL="9525" marR="9525" marT="9525" marB="0" anchor="b"/>
                </a:tc>
                <a:extLst>
                  <a:ext uri="{0D108BD9-81ED-4DB2-BD59-A6C34878D82A}">
                    <a16:rowId xmlns:a16="http://schemas.microsoft.com/office/drawing/2014/main" val="4221980500"/>
                  </a:ext>
                </a:extLst>
              </a:tr>
              <a:tr h="637638">
                <a:tc>
                  <a:txBody>
                    <a:bodyPr/>
                    <a:lstStyle/>
                    <a:p>
                      <a:pPr algn="l" fontAlgn="b"/>
                      <a:r>
                        <a:rPr lang="en-US" sz="1800" b="1" u="none" strike="noStrike">
                          <a:effectLst/>
                        </a:rPr>
                        <a:t> MA </a:t>
                      </a:r>
                      <a:endParaRPr lang="en-US" sz="1800" b="1"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2400" b="1" i="0" u="none" strike="noStrike">
                          <a:solidFill>
                            <a:srgbClr val="000000"/>
                          </a:solidFill>
                          <a:effectLst/>
                          <a:latin typeface="Calibri" panose="020F0502020204030204" pitchFamily="34" charset="0"/>
                        </a:rPr>
                        <a:t>$1,743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$1,776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$1,789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$1,841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$1,991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$2,081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$1,870 </a:t>
                      </a:r>
                    </a:p>
                  </a:txBody>
                  <a:tcPr marL="9525" marR="9525" marT="9525" marB="0" anchor="b"/>
                </a:tc>
                <a:extLst>
                  <a:ext uri="{0D108BD9-81ED-4DB2-BD59-A6C34878D82A}">
                    <a16:rowId xmlns:a16="http://schemas.microsoft.com/office/drawing/2014/main" val="2634018711"/>
                  </a:ext>
                </a:extLst>
              </a:tr>
              <a:tr h="637638">
                <a:tc>
                  <a:txBody>
                    <a:bodyPr/>
                    <a:lstStyle/>
                    <a:p>
                      <a:pPr algn="l" fontAlgn="b"/>
                      <a:r>
                        <a:rPr lang="en-US" sz="1800" b="1" u="none" strike="noStrike" dirty="0">
                          <a:effectLst/>
                        </a:rPr>
                        <a:t> MD </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r" fontAlgn="b"/>
                      <a:r>
                        <a:rPr lang="en-US" sz="2400" b="1" i="0" u="none" strike="noStrike" dirty="0">
                          <a:solidFill>
                            <a:srgbClr val="000000"/>
                          </a:solidFill>
                          <a:effectLst/>
                          <a:latin typeface="Calibri" panose="020F0502020204030204" pitchFamily="34" charset="0"/>
                        </a:rPr>
                        <a:t>$1,746 </a:t>
                      </a:r>
                    </a:p>
                  </a:txBody>
                  <a:tcPr marL="9525" marR="9525" marT="9525" marB="0" anchor="b"/>
                </a:tc>
                <a:tc>
                  <a:txBody>
                    <a:bodyPr/>
                    <a:lstStyle/>
                    <a:p>
                      <a:pPr algn="r" fontAlgn="b"/>
                      <a:r>
                        <a:rPr lang="en-US" sz="2400" b="1" i="0" u="none" strike="noStrike" dirty="0">
                          <a:solidFill>
                            <a:srgbClr val="000000"/>
                          </a:solidFill>
                          <a:effectLst/>
                          <a:latin typeface="Calibri" panose="020F0502020204030204" pitchFamily="34" charset="0"/>
                        </a:rPr>
                        <a:t>$1,747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$1,773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$1,787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$1,830 </a:t>
                      </a:r>
                    </a:p>
                  </a:txBody>
                  <a:tcPr marL="9525" marR="9525" marT="9525" marB="0" anchor="b"/>
                </a:tc>
                <a:tc>
                  <a:txBody>
                    <a:bodyPr/>
                    <a:lstStyle/>
                    <a:p>
                      <a:pPr algn="r" fontAlgn="b"/>
                      <a:r>
                        <a:rPr lang="en-US" sz="2400" b="1" i="0" u="none" strike="noStrike">
                          <a:solidFill>
                            <a:srgbClr val="000000"/>
                          </a:solidFill>
                          <a:effectLst/>
                          <a:latin typeface="Calibri" panose="020F0502020204030204" pitchFamily="34" charset="0"/>
                        </a:rPr>
                        <a:t>$1,829 </a:t>
                      </a:r>
                    </a:p>
                  </a:txBody>
                  <a:tcPr marL="9525" marR="9525" marT="9525" marB="0" anchor="b"/>
                </a:tc>
                <a:tc>
                  <a:txBody>
                    <a:bodyPr/>
                    <a:lstStyle/>
                    <a:p>
                      <a:pPr algn="r" fontAlgn="b"/>
                      <a:r>
                        <a:rPr lang="en-US" sz="2400" b="1" i="0" u="none" strike="noStrike" dirty="0">
                          <a:solidFill>
                            <a:srgbClr val="000000"/>
                          </a:solidFill>
                          <a:effectLst/>
                          <a:latin typeface="Calibri" panose="020F0502020204030204" pitchFamily="34" charset="0"/>
                        </a:rPr>
                        <a:t>$1,785 </a:t>
                      </a:r>
                    </a:p>
                  </a:txBody>
                  <a:tcPr marL="9525" marR="9525" marT="9525" marB="0" anchor="b"/>
                </a:tc>
                <a:extLst>
                  <a:ext uri="{0D108BD9-81ED-4DB2-BD59-A6C34878D82A}">
                    <a16:rowId xmlns:a16="http://schemas.microsoft.com/office/drawing/2014/main" val="2893259818"/>
                  </a:ext>
                </a:extLst>
              </a:tr>
            </a:tbl>
          </a:graphicData>
        </a:graphic>
      </p:graphicFrame>
    </p:spTree>
    <p:extLst>
      <p:ext uri="{BB962C8B-B14F-4D97-AF65-F5344CB8AC3E}">
        <p14:creationId xmlns:p14="http://schemas.microsoft.com/office/powerpoint/2010/main" val="688656153"/>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DB66F6E8-4D4A-4907-940A-774703A2D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Freeform: Shape 28">
            <a:extLst>
              <a:ext uri="{FF2B5EF4-FFF2-40B4-BE49-F238E27FC236}">
                <a16:creationId xmlns:a16="http://schemas.microsoft.com/office/drawing/2014/main" id="{8F1F5A56-E82B-4FD5-9025-B72896FFB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tx1">
              <a:lumMod val="65000"/>
              <a:lumOff val="3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838200" y="5529884"/>
            <a:ext cx="8078342" cy="1096331"/>
          </a:xfrm>
        </p:spPr>
        <p:txBody>
          <a:bodyPr vert="horz" lIns="91440" tIns="45720" rIns="91440" bIns="45720" rtlCol="0" anchor="ctr">
            <a:normAutofit/>
          </a:bodyPr>
          <a:lstStyle/>
          <a:p>
            <a:pPr algn="l"/>
            <a:r>
              <a:rPr lang="en-US" sz="4400" kern="1200" dirty="0">
                <a:solidFill>
                  <a:schemeClr val="tx1"/>
                </a:solidFill>
                <a:latin typeface="+mj-lt"/>
                <a:ea typeface="+mj-ea"/>
                <a:cs typeface="+mj-cs"/>
              </a:rPr>
              <a:t>Table of content</a:t>
            </a:r>
          </a:p>
        </p:txBody>
      </p:sp>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0198279" y="6261090"/>
            <a:ext cx="1344477" cy="365125"/>
          </a:xfrm>
        </p:spPr>
        <p:txBody>
          <a:bodyPr vert="horz" lIns="91440" tIns="45720" rIns="91440" bIns="45720" rtlCol="0" anchor="ctr">
            <a:normAutofit/>
          </a:bodyPr>
          <a:lstStyle/>
          <a:p>
            <a:pPr algn="r">
              <a:spcAft>
                <a:spcPts val="600"/>
              </a:spcAft>
            </a:pPr>
            <a:fld id="{9EC71654-96A5-4280-94F3-931C61A9F92C}" type="slidenum">
              <a:rPr lang="en-US" sz="1200">
                <a:solidFill>
                  <a:schemeClr val="tx1">
                    <a:alpha val="80000"/>
                  </a:schemeClr>
                </a:solidFill>
              </a:rPr>
              <a:pPr algn="r">
                <a:spcAft>
                  <a:spcPts val="600"/>
                </a:spcAft>
              </a:pPr>
              <a:t>2</a:t>
            </a:fld>
            <a:endParaRPr lang="en-US" sz="1200">
              <a:solidFill>
                <a:schemeClr val="tx1">
                  <a:alpha val="80000"/>
                </a:schemeClr>
              </a:solidFill>
            </a:endParaRPr>
          </a:p>
        </p:txBody>
      </p:sp>
      <p:graphicFrame>
        <p:nvGraphicFramePr>
          <p:cNvPr id="14" name="Text Placeholder 2">
            <a:extLst>
              <a:ext uri="{FF2B5EF4-FFF2-40B4-BE49-F238E27FC236}">
                <a16:creationId xmlns:a16="http://schemas.microsoft.com/office/drawing/2014/main" id="{ED0EB663-8061-4B1E-8B1B-81EDF72751D2}"/>
              </a:ext>
            </a:extLst>
          </p:cNvPr>
          <p:cNvGraphicFramePr/>
          <p:nvPr>
            <p:extLst>
              <p:ext uri="{D42A27DB-BD31-4B8C-83A1-F6EECF244321}">
                <p14:modId xmlns:p14="http://schemas.microsoft.com/office/powerpoint/2010/main" val="812262631"/>
              </p:ext>
            </p:extLst>
          </p:nvPr>
        </p:nvGraphicFramePr>
        <p:xfrm>
          <a:off x="838200" y="371061"/>
          <a:ext cx="10704556" cy="4765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7533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54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3A619A2-C18C-460F-918F-5ADF51E31B4B}"/>
              </a:ext>
            </a:extLst>
          </p:cNvPr>
          <p:cNvPicPr>
            <a:picLocks noChangeAspect="1"/>
          </p:cNvPicPr>
          <p:nvPr/>
        </p:nvPicPr>
        <p:blipFill>
          <a:blip r:embed="rId2"/>
          <a:stretch>
            <a:fillRect/>
          </a:stretch>
        </p:blipFill>
        <p:spPr>
          <a:xfrm>
            <a:off x="840278" y="643467"/>
            <a:ext cx="10511443" cy="5571066"/>
          </a:xfrm>
          <a:prstGeom prst="rect">
            <a:avLst/>
          </a:prstGeom>
        </p:spPr>
      </p:pic>
      <p:sp>
        <p:nvSpPr>
          <p:cNvPr id="3" name="Slide Number Placeholder 2">
            <a:extLst>
              <a:ext uri="{FF2B5EF4-FFF2-40B4-BE49-F238E27FC236}">
                <a16:creationId xmlns:a16="http://schemas.microsoft.com/office/drawing/2014/main" id="{34CB1824-48EA-469C-891A-2CCD767C873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9EC71654-96A5-4280-94F3-931C61A9F92C}" type="slidenum">
              <a:rPr lang="en-US" sz="1200">
                <a:solidFill>
                  <a:srgbClr val="FFFFFF"/>
                </a:solidFill>
              </a:rPr>
              <a:pPr algn="r">
                <a:spcAft>
                  <a:spcPts val="600"/>
                </a:spcAft>
              </a:pPr>
              <a:t>20</a:t>
            </a:fld>
            <a:endParaRPr lang="en-US" sz="1200">
              <a:solidFill>
                <a:srgbClr val="FFFFFF"/>
              </a:solidFill>
            </a:endParaRPr>
          </a:p>
        </p:txBody>
      </p:sp>
    </p:spTree>
    <p:extLst>
      <p:ext uri="{BB962C8B-B14F-4D97-AF65-F5344CB8AC3E}">
        <p14:creationId xmlns:p14="http://schemas.microsoft.com/office/powerpoint/2010/main" val="3681718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IN" sz="4000" dirty="0"/>
              <a:t>EDUCATION, Income and housing</a:t>
            </a: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a:xfrm>
            <a:off x="219126" y="2160104"/>
            <a:ext cx="3445566" cy="3843131"/>
          </a:xfrm>
        </p:spPr>
        <p:txBody>
          <a:bodyPr>
            <a:normAutofit/>
          </a:bodyPr>
          <a:lstStyle/>
          <a:p>
            <a:pPr marL="285750" indent="-285750" algn="l">
              <a:buFont typeface="Arial" panose="020B0604020202020204" pitchFamily="34" charset="0"/>
              <a:buChar char="•"/>
            </a:pPr>
            <a:r>
              <a:rPr lang="en-IN" sz="3200" b="1" dirty="0">
                <a:solidFill>
                  <a:srgbClr val="FF0000"/>
                </a:solidFill>
              </a:rPr>
              <a:t>Lower graduation rate.</a:t>
            </a:r>
          </a:p>
          <a:p>
            <a:pPr marL="285750" indent="-285750" algn="l">
              <a:buFont typeface="Arial" panose="020B0604020202020204" pitchFamily="34" charset="0"/>
              <a:buChar char="•"/>
            </a:pPr>
            <a:r>
              <a:rPr lang="en-IN" sz="3200" b="1" dirty="0">
                <a:solidFill>
                  <a:srgbClr val="FF0000"/>
                </a:solidFill>
              </a:rPr>
              <a:t>Ranking in education system has dropped.</a:t>
            </a:r>
          </a:p>
          <a:p>
            <a:pPr marL="285750" indent="-285750" algn="l">
              <a:buFont typeface="Arial" panose="020B0604020202020204" pitchFamily="34" charset="0"/>
              <a:buChar char="•"/>
            </a:pPr>
            <a:r>
              <a:rPr lang="en-US" sz="3200" b="1" dirty="0">
                <a:solidFill>
                  <a:srgbClr val="FF0000"/>
                </a:solidFill>
              </a:rPr>
              <a:t>Job requirement OR criteria met.</a:t>
            </a:r>
            <a:endParaRPr lang="en-IN" sz="3200" b="1" dirty="0">
              <a:solidFill>
                <a:srgbClr val="FF0000"/>
              </a:solidFill>
            </a:endParaRP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IN" smtClean="0"/>
              <a:pPr/>
              <a:t>21</a:t>
            </a:fld>
            <a:endParaRPr lang="en-IN" dirty="0"/>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p:txBody>
          <a:bodyPr>
            <a:normAutofit/>
          </a:bodyPr>
          <a:lstStyle/>
          <a:p>
            <a:pPr marL="285750" indent="-285750" algn="l">
              <a:buFont typeface="Arial" panose="020B0604020202020204" pitchFamily="34" charset="0"/>
              <a:buChar char="•"/>
            </a:pPr>
            <a:r>
              <a:rPr lang="en-IN" sz="2800" b="1" dirty="0"/>
              <a:t>Settling down time i.e. having a family, is greatly increased.</a:t>
            </a:r>
          </a:p>
          <a:p>
            <a:pPr marL="285750" indent="-285750" algn="l">
              <a:buFont typeface="Arial" panose="020B0604020202020204" pitchFamily="34" charset="0"/>
              <a:buChar char="•"/>
            </a:pPr>
            <a:r>
              <a:rPr lang="en-IN" sz="2800" b="1" dirty="0"/>
              <a:t>Purchasing power is severely reduced.</a:t>
            </a:r>
          </a:p>
        </p:txBody>
      </p:sp>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a:xfrm>
            <a:off x="218944" y="1664715"/>
            <a:ext cx="3445566" cy="495389"/>
          </a:xfrm>
        </p:spPr>
        <p:txBody>
          <a:bodyPr/>
          <a:lstStyle/>
          <a:p>
            <a:r>
              <a:rPr lang="en-IN" dirty="0"/>
              <a:t>Education in America</a:t>
            </a:r>
          </a:p>
        </p:txBody>
      </p:sp>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IN" dirty="0"/>
              <a:t>How it affects housing</a:t>
            </a:r>
          </a:p>
        </p:txBody>
      </p:sp>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14" name="Picture Placeholder 13" descr="Two people standing in front of a building&#10;&#10;Description automatically generated">
            <a:extLst>
              <a:ext uri="{FF2B5EF4-FFF2-40B4-BE49-F238E27FC236}">
                <a16:creationId xmlns:a16="http://schemas.microsoft.com/office/drawing/2014/main" id="{C3209C8C-5AB1-455A-98F9-253325212C35}"/>
              </a:ext>
            </a:extLst>
          </p:cNvPr>
          <p:cNvPicPr>
            <a:picLocks noGrp="1" noChangeAspect="1"/>
          </p:cNvPicPr>
          <p:nvPr>
            <p:ph type="pic" sz="quarter" idx="13"/>
          </p:nvPr>
        </p:nvPicPr>
        <p:blipFill>
          <a:blip r:embed="rId5">
            <a:extLst>
              <a:ext uri="{837473B0-CC2E-450A-ABE3-18F120FF3D39}">
                <a1611:picAttrSrcUrl xmlns:a1611="http://schemas.microsoft.com/office/drawing/2016/11/main" r:id="rId6"/>
              </a:ext>
            </a:extLst>
          </a:blip>
          <a:srcRect l="16423" r="16423"/>
          <a:stretch>
            <a:fillRect/>
          </a:stretch>
        </p:blipFill>
        <p:spPr/>
      </p:pic>
    </p:spTree>
    <p:extLst>
      <p:ext uri="{BB962C8B-B14F-4D97-AF65-F5344CB8AC3E}">
        <p14:creationId xmlns:p14="http://schemas.microsoft.com/office/powerpoint/2010/main" val="196850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circle(in)">
                                      <p:cBhvr>
                                        <p:cTn id="22" dur="20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circle(in)">
                                      <p:cBhvr>
                                        <p:cTn id="27" dur="2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kern="1200">
                <a:solidFill>
                  <a:schemeClr val="bg1"/>
                </a:solidFill>
                <a:latin typeface="+mj-lt"/>
                <a:ea typeface="+mj-ea"/>
                <a:cs typeface="+mj-cs"/>
              </a:rPr>
              <a:t>DID you know…</a:t>
            </a:r>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9EC71654-96A5-4280-94F3-931C61A9F92C}" type="slidenum">
              <a:rPr lang="en-US" sz="1200" smtClean="0">
                <a:solidFill>
                  <a:schemeClr val="tx1">
                    <a:tint val="75000"/>
                  </a:schemeClr>
                </a:solidFill>
              </a:rPr>
              <a:pPr algn="r">
                <a:spcAft>
                  <a:spcPts val="600"/>
                </a:spcAft>
              </a:pPr>
              <a:t>22</a:t>
            </a:fld>
            <a:endParaRPr lang="en-US" sz="1200">
              <a:solidFill>
                <a:schemeClr val="tx1">
                  <a:tint val="75000"/>
                </a:schemeClr>
              </a:solidFill>
            </a:endParaRPr>
          </a:p>
        </p:txBody>
      </p:sp>
      <p:graphicFrame>
        <p:nvGraphicFramePr>
          <p:cNvPr id="9" name="Chart 8" descr="pie chart">
            <a:extLst>
              <a:ext uri="{FF2B5EF4-FFF2-40B4-BE49-F238E27FC236}">
                <a16:creationId xmlns:a16="http://schemas.microsoft.com/office/drawing/2014/main" id="{DCCB6637-D8E6-4BF1-9EF6-E5654DE57B60}"/>
              </a:ext>
            </a:extLst>
          </p:cNvPr>
          <p:cNvGraphicFramePr/>
          <p:nvPr>
            <p:extLst>
              <p:ext uri="{D42A27DB-BD31-4B8C-83A1-F6EECF244321}">
                <p14:modId xmlns:p14="http://schemas.microsoft.com/office/powerpoint/2010/main" val="1847898717"/>
              </p:ext>
            </p:extLst>
          </p:nvPr>
        </p:nvGraphicFramePr>
        <p:xfrm>
          <a:off x="643467" y="1675227"/>
          <a:ext cx="10905066" cy="43941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69930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294460" cy="187367"/>
          </a:xfrm>
        </p:spPr>
        <p:txBody>
          <a:bodyPr/>
          <a:lstStyle/>
          <a:p>
            <a:fld id="{9EC71654-96A5-4280-94F3-931C61A9F92C}" type="slidenum">
              <a:rPr lang="en-IN" smtClean="0"/>
              <a:pPr/>
              <a:t>23</a:t>
            </a:fld>
            <a:endParaRPr lang="en-IN" dirty="0"/>
          </a:p>
        </p:txBody>
      </p:sp>
      <p:pic>
        <p:nvPicPr>
          <p:cNvPr id="10" name="Content Placeholder 9">
            <a:extLst>
              <a:ext uri="{FF2B5EF4-FFF2-40B4-BE49-F238E27FC236}">
                <a16:creationId xmlns:a16="http://schemas.microsoft.com/office/drawing/2014/main" id="{3525EB60-507F-4906-BA45-404FE1E77BDB}"/>
              </a:ext>
            </a:extLst>
          </p:cNvPr>
          <p:cNvPicPr>
            <a:picLocks noGrp="1" noChangeAspect="1"/>
          </p:cNvPicPr>
          <p:nvPr>
            <p:ph idx="1"/>
          </p:nvPr>
        </p:nvPicPr>
        <p:blipFill>
          <a:blip r:embed="rId3"/>
          <a:stretch>
            <a:fillRect/>
          </a:stretch>
        </p:blipFill>
        <p:spPr>
          <a:xfrm>
            <a:off x="1698171" y="1349829"/>
            <a:ext cx="9027886" cy="4750377"/>
          </a:xfrm>
          <a:prstGeom prst="rect">
            <a:avLst/>
          </a:prstGeom>
        </p:spPr>
      </p:pic>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1150600" cy="920336"/>
          </a:xfrm>
        </p:spPr>
        <p:txBody>
          <a:bodyPr/>
          <a:lstStyle/>
          <a:p>
            <a:r>
              <a:rPr lang="en-IN" sz="4000"/>
              <a:t>Interest rates and housing</a:t>
            </a:r>
            <a:endParaRPr lang="en-IN" sz="4000" dirty="0"/>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4294967295"/>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0" y="1851025"/>
            <a:ext cx="604838" cy="604838"/>
          </a:xfrm>
        </p:spPr>
      </p:pic>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4294967295"/>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a:xfrm>
            <a:off x="11587163" y="4905375"/>
            <a:ext cx="604837" cy="606425"/>
          </a:xfrm>
        </p:spPr>
      </p:pic>
    </p:spTree>
    <p:extLst>
      <p:ext uri="{BB962C8B-B14F-4D97-AF65-F5344CB8AC3E}">
        <p14:creationId xmlns:p14="http://schemas.microsoft.com/office/powerpoint/2010/main" val="3441182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4E3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634276" y="803705"/>
            <a:ext cx="4208656" cy="3034857"/>
          </a:xfrm>
        </p:spPr>
        <p:txBody>
          <a:bodyPr vert="horz" lIns="91440" tIns="45720" rIns="91440" bIns="45720" rtlCol="0" anchor="b">
            <a:normAutofit/>
          </a:bodyPr>
          <a:lstStyle/>
          <a:p>
            <a:pPr algn="r"/>
            <a:r>
              <a:rPr lang="en-US" sz="3400" kern="1200">
                <a:solidFill>
                  <a:srgbClr val="FFFFFF"/>
                </a:solidFill>
                <a:latin typeface="+mj-lt"/>
                <a:ea typeface="+mj-ea"/>
                <a:cs typeface="+mj-cs"/>
              </a:rPr>
              <a:t>TEAM RECOMMENDATION &amp; OPINION</a:t>
            </a:r>
          </a:p>
        </p:txBody>
      </p:sp>
      <p:cxnSp>
        <p:nvCxnSpPr>
          <p:cNvPr id="44" name="Straight Connector 43">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39" name="Picture Placeholder 21" descr="downtown area at dusk">
            <a:extLst>
              <a:ext uri="{FF2B5EF4-FFF2-40B4-BE49-F238E27FC236}">
                <a16:creationId xmlns:a16="http://schemas.microsoft.com/office/drawing/2014/main" id="{900B31E0-725B-4414-BD86-F34DA104673A}"/>
              </a:ext>
            </a:extLst>
          </p:cNvPr>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l="7859" r="1500" b="-1"/>
          <a:stretch/>
        </p:blipFill>
        <p:spPr>
          <a:xfrm>
            <a:off x="6271875" y="640080"/>
            <a:ext cx="5107719" cy="5578816"/>
          </a:xfrm>
          <a:prstGeom prst="rect">
            <a:avLst/>
          </a:prstGeom>
        </p:spPr>
      </p:pic>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a:xfrm>
            <a:off x="10491536" y="6356350"/>
            <a:ext cx="862263" cy="365125"/>
          </a:xfrm>
          <a:prstGeom prst="ellipse">
            <a:avLst/>
          </a:prstGeom>
        </p:spPr>
        <p:txBody>
          <a:bodyPr vert="horz" lIns="91440" tIns="45720" rIns="91440" bIns="45720" rtlCol="0" anchor="ctr">
            <a:normAutofit/>
          </a:bodyPr>
          <a:lstStyle/>
          <a:p>
            <a:pPr algn="r">
              <a:lnSpc>
                <a:spcPct val="90000"/>
              </a:lnSpc>
              <a:spcAft>
                <a:spcPts val="600"/>
              </a:spcAft>
              <a:defRPr/>
            </a:pPr>
            <a:fld id="{9EC71654-96A5-4280-94F3-931C61A9F92C}" type="slidenum">
              <a:rPr lang="en-US" sz="1200">
                <a:solidFill>
                  <a:schemeClr val="tx1">
                    <a:tint val="75000"/>
                  </a:schemeClr>
                </a:solidFill>
              </a:rPr>
              <a:pPr algn="r">
                <a:lnSpc>
                  <a:spcPct val="90000"/>
                </a:lnSpc>
                <a:spcAft>
                  <a:spcPts val="600"/>
                </a:spcAft>
                <a:defRPr/>
              </a:pPr>
              <a:t>24</a:t>
            </a:fld>
            <a:endParaRPr lang="en-US" sz="1200">
              <a:solidFill>
                <a:schemeClr val="tx1">
                  <a:tint val="75000"/>
                </a:schemeClr>
              </a:solidFill>
            </a:endParaRPr>
          </a:p>
        </p:txBody>
      </p:sp>
    </p:spTree>
    <p:extLst>
      <p:ext uri="{BB962C8B-B14F-4D97-AF65-F5344CB8AC3E}">
        <p14:creationId xmlns:p14="http://schemas.microsoft.com/office/powerpoint/2010/main" val="4602692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sz="4100" dirty="0">
                <a:solidFill>
                  <a:srgbClr val="000000"/>
                </a:solidFill>
              </a:rPr>
              <a:t>TEAM RECOMMENDATION</a:t>
            </a:r>
          </a:p>
        </p:txBody>
      </p:sp>
      <p:sp>
        <p:nvSpPr>
          <p:cNvPr id="56"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7" name="Picture Placeholder 21" descr="downtown area at dusk">
            <a:extLst>
              <a:ext uri="{FF2B5EF4-FFF2-40B4-BE49-F238E27FC236}">
                <a16:creationId xmlns:a16="http://schemas.microsoft.com/office/drawing/2014/main" id="{900B31E0-725B-4414-BD86-F34DA104673A}"/>
              </a:ext>
            </a:extLst>
          </p:cNvPr>
          <p:cNvPicPr>
            <a:picLocks noChangeAspect="1"/>
          </p:cNvPicPr>
          <p:nvPr/>
        </p:nvPicPr>
        <p:blipFill rotWithShape="1">
          <a:blip r:embed="rId4" cstate="print">
            <a:alphaModFix/>
            <a:extLst>
              <a:ext uri="{28A0092B-C50C-407E-A947-70E740481C1C}">
                <a14:useLocalDpi xmlns:a14="http://schemas.microsoft.com/office/drawing/2010/main"/>
              </a:ext>
            </a:extLst>
          </a:blip>
          <a:srcRect l="5413" r="-2" b="-2"/>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49" name="Content Placeholder 48">
            <a:extLst>
              <a:ext uri="{FF2B5EF4-FFF2-40B4-BE49-F238E27FC236}">
                <a16:creationId xmlns:a16="http://schemas.microsoft.com/office/drawing/2014/main" id="{F745D117-29E0-4EDA-B656-8BCB306C8692}"/>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sz="3600" dirty="0">
                <a:solidFill>
                  <a:srgbClr val="000000"/>
                </a:solidFill>
              </a:rPr>
              <a:t>Better incentive for first time home buyers.</a:t>
            </a:r>
          </a:p>
          <a:p>
            <a:r>
              <a:rPr lang="en-US" sz="3600" dirty="0">
                <a:solidFill>
                  <a:srgbClr val="000000"/>
                </a:solidFill>
              </a:rPr>
              <a:t>Consider improving the educational systems.</a:t>
            </a:r>
          </a:p>
          <a:p>
            <a:r>
              <a:rPr lang="en-US" sz="3600" dirty="0">
                <a:solidFill>
                  <a:srgbClr val="000000"/>
                </a:solidFill>
              </a:rPr>
              <a:t>Reducing the cost of higher education.</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a:xfrm>
            <a:off x="10825930" y="6223702"/>
            <a:ext cx="570728" cy="314067"/>
          </a:xfrm>
          <a:prstGeom prst="ellipse">
            <a:avLst/>
          </a:prstGeom>
        </p:spPr>
        <p:txBody>
          <a:bodyPr vert="horz" lIns="91440" tIns="45720" rIns="91440" bIns="45720" rtlCol="0" anchor="ctr">
            <a:normAutofit/>
          </a:bodyPr>
          <a:lstStyle/>
          <a:p>
            <a:pPr algn="r">
              <a:lnSpc>
                <a:spcPct val="90000"/>
              </a:lnSpc>
              <a:spcAft>
                <a:spcPts val="600"/>
              </a:spcAft>
              <a:defRPr/>
            </a:pPr>
            <a:fld id="{9EC71654-96A5-4280-94F3-931C61A9F92C}" type="slidenum">
              <a:rPr lang="en-US">
                <a:solidFill>
                  <a:srgbClr val="898989"/>
                </a:solidFill>
                <a:latin typeface="Calibri" panose="020F0502020204030204"/>
              </a:rPr>
              <a:pPr algn="r">
                <a:lnSpc>
                  <a:spcPct val="90000"/>
                </a:lnSpc>
                <a:spcAft>
                  <a:spcPts val="600"/>
                </a:spcAft>
                <a:defRPr/>
              </a:pPr>
              <a:t>25</a:t>
            </a:fld>
            <a:endParaRPr lang="en-US">
              <a:solidFill>
                <a:srgbClr val="898989"/>
              </a:solidFill>
              <a:latin typeface="Calibri" panose="020F0502020204030204"/>
            </a:endParaRPr>
          </a:p>
        </p:txBody>
      </p:sp>
    </p:spTree>
    <p:extLst>
      <p:ext uri="{BB962C8B-B14F-4D97-AF65-F5344CB8AC3E}">
        <p14:creationId xmlns:p14="http://schemas.microsoft.com/office/powerpoint/2010/main" val="131021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fade">
                                      <p:cBhvr>
                                        <p:cTn id="7" dur="1000"/>
                                        <p:tgtEl>
                                          <p:spTgt spid="49">
                                            <p:txEl>
                                              <p:pRg st="0" end="0"/>
                                            </p:txEl>
                                          </p:spTgt>
                                        </p:tgtEl>
                                      </p:cBhvr>
                                    </p:animEffect>
                                    <p:anim calcmode="lin" valueType="num">
                                      <p:cBhvr>
                                        <p:cTn id="8" dur="10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9">
                                            <p:txEl>
                                              <p:pRg st="1" end="1"/>
                                            </p:txEl>
                                          </p:spTgt>
                                        </p:tgtEl>
                                        <p:attrNameLst>
                                          <p:attrName>style.visibility</p:attrName>
                                        </p:attrNameLst>
                                      </p:cBhvr>
                                      <p:to>
                                        <p:strVal val="visible"/>
                                      </p:to>
                                    </p:set>
                                    <p:animEffect transition="in" filter="fade">
                                      <p:cBhvr>
                                        <p:cTn id="14" dur="1000"/>
                                        <p:tgtEl>
                                          <p:spTgt spid="49">
                                            <p:txEl>
                                              <p:pRg st="1" end="1"/>
                                            </p:txEl>
                                          </p:spTgt>
                                        </p:tgtEl>
                                      </p:cBhvr>
                                    </p:animEffect>
                                    <p:anim calcmode="lin" valueType="num">
                                      <p:cBhvr>
                                        <p:cTn id="15" dur="1000" fill="hold"/>
                                        <p:tgtEl>
                                          <p:spTgt spid="4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9">
                                            <p:txEl>
                                              <p:pRg st="2" end="2"/>
                                            </p:txEl>
                                          </p:spTgt>
                                        </p:tgtEl>
                                        <p:attrNameLst>
                                          <p:attrName>style.visibility</p:attrName>
                                        </p:attrNameLst>
                                      </p:cBhvr>
                                      <p:to>
                                        <p:strVal val="visible"/>
                                      </p:to>
                                    </p:set>
                                    <p:animEffect transition="in" filter="fade">
                                      <p:cBhvr>
                                        <p:cTn id="21" dur="1000"/>
                                        <p:tgtEl>
                                          <p:spTgt spid="49">
                                            <p:txEl>
                                              <p:pRg st="2" end="2"/>
                                            </p:txEl>
                                          </p:spTgt>
                                        </p:tgtEl>
                                      </p:cBhvr>
                                    </p:animEffect>
                                    <p:anim calcmode="lin" valueType="num">
                                      <p:cBhvr>
                                        <p:cTn id="22" dur="1000" fill="hold"/>
                                        <p:tgtEl>
                                          <p:spTgt spid="4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643465" y="3433763"/>
            <a:ext cx="4809068" cy="2743200"/>
          </a:xfrm>
        </p:spPr>
        <p:txBody>
          <a:bodyPr vert="horz" lIns="91440" tIns="45720" rIns="91440" bIns="45720" rtlCol="0" anchor="t">
            <a:normAutofit/>
          </a:bodyPr>
          <a:lstStyle/>
          <a:p>
            <a:pPr algn="ctr"/>
            <a:r>
              <a:rPr lang="en-US" sz="4400" kern="1200">
                <a:solidFill>
                  <a:schemeClr val="tx1"/>
                </a:solidFill>
                <a:latin typeface="+mj-lt"/>
                <a:ea typeface="+mj-ea"/>
                <a:cs typeface="+mj-cs"/>
              </a:rPr>
              <a:t>INDIVIDUAL TEAM MEMBER OPINION</a:t>
            </a:r>
          </a:p>
        </p:txBody>
      </p:sp>
      <p:pic>
        <p:nvPicPr>
          <p:cNvPr id="8" name="Graphic 7" descr="Lecturer">
            <a:extLst>
              <a:ext uri="{FF2B5EF4-FFF2-40B4-BE49-F238E27FC236}">
                <a16:creationId xmlns:a16="http://schemas.microsoft.com/office/drawing/2014/main" id="{D9C2AE0D-F845-4CE7-A121-5A019DD979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799" y="2519363"/>
            <a:ext cx="914400" cy="914400"/>
          </a:xfrm>
          <a:prstGeom prst="rect">
            <a:avLst/>
          </a:prstGeom>
        </p:spPr>
      </p:pic>
      <p:sp>
        <p:nvSpPr>
          <p:cNvPr id="3" name="Content Placeholder 2">
            <a:extLst>
              <a:ext uri="{FF2B5EF4-FFF2-40B4-BE49-F238E27FC236}">
                <a16:creationId xmlns:a16="http://schemas.microsoft.com/office/drawing/2014/main" id="{E839B274-199D-40EA-87DE-E14856AFFEBC}"/>
              </a:ext>
            </a:extLst>
          </p:cNvPr>
          <p:cNvSpPr>
            <a:spLocks noGrp="1"/>
          </p:cNvSpPr>
          <p:nvPr>
            <p:ph idx="1"/>
          </p:nvPr>
        </p:nvSpPr>
        <p:spPr>
          <a:xfrm>
            <a:off x="6096001" y="643467"/>
            <a:ext cx="5579532" cy="5533496"/>
          </a:xfrm>
        </p:spPr>
        <p:txBody>
          <a:bodyPr vert="horz" lIns="91440" tIns="45720" rIns="91440" bIns="45720" rtlCol="0" anchor="ctr">
            <a:normAutofit/>
          </a:bodyPr>
          <a:lstStyle/>
          <a:p>
            <a:r>
              <a:rPr lang="en-US" b="1">
                <a:effectLst>
                  <a:outerShdw blurRad="38100" dist="38100" dir="2700000" algn="tl">
                    <a:srgbClr val="000000">
                      <a:alpha val="43137"/>
                    </a:srgbClr>
                  </a:outerShdw>
                </a:effectLst>
              </a:rPr>
              <a:t>Clinton Agu</a:t>
            </a:r>
          </a:p>
          <a:p>
            <a:r>
              <a:rPr lang="en-US" b="1">
                <a:effectLst>
                  <a:outerShdw blurRad="38100" dist="38100" dir="2700000" algn="tl">
                    <a:srgbClr val="000000">
                      <a:alpha val="43137"/>
                    </a:srgbClr>
                  </a:outerShdw>
                </a:effectLst>
              </a:rPr>
              <a:t>Monea Esther</a:t>
            </a:r>
          </a:p>
          <a:p>
            <a:r>
              <a:rPr lang="en-US" b="1">
                <a:effectLst>
                  <a:outerShdw blurRad="38100" dist="38100" dir="2700000" algn="tl">
                    <a:srgbClr val="000000">
                      <a:alpha val="43137"/>
                    </a:srgbClr>
                  </a:outerShdw>
                </a:effectLst>
              </a:rPr>
              <a:t>Robert Houston</a:t>
            </a:r>
          </a:p>
          <a:p>
            <a:r>
              <a:rPr lang="en-US" b="1">
                <a:effectLst>
                  <a:outerShdw blurRad="38100" dist="38100" dir="2700000" algn="tl">
                    <a:srgbClr val="000000">
                      <a:alpha val="43137"/>
                    </a:srgbClr>
                  </a:outerShdw>
                </a:effectLst>
              </a:rPr>
              <a:t>Saiquan Jamison</a:t>
            </a:r>
          </a:p>
          <a:p>
            <a:r>
              <a:rPr lang="en-US" b="1">
                <a:effectLst>
                  <a:outerShdw blurRad="38100" dist="38100" dir="2700000" algn="tl">
                    <a:srgbClr val="000000">
                      <a:alpha val="43137"/>
                    </a:srgbClr>
                  </a:outerShdw>
                </a:effectLst>
              </a:rPr>
              <a:t>Tolson Byron</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a:xfrm>
            <a:off x="10156848" y="6356350"/>
            <a:ext cx="1196952" cy="365125"/>
          </a:xfrm>
        </p:spPr>
        <p:txBody>
          <a:bodyPr vert="horz" lIns="91440" tIns="45720" rIns="91440" bIns="45720" rtlCol="0" anchor="ctr">
            <a:normAutofit/>
          </a:bodyPr>
          <a:lstStyle/>
          <a:p>
            <a:pPr algn="r">
              <a:spcAft>
                <a:spcPts val="600"/>
              </a:spcAft>
            </a:pPr>
            <a:fld id="{9EC71654-96A5-4280-94F3-931C61A9F92C}" type="slidenum">
              <a:rPr lang="en-US" sz="1200" smtClean="0">
                <a:solidFill>
                  <a:schemeClr val="tx1">
                    <a:tint val="75000"/>
                  </a:schemeClr>
                </a:solidFill>
              </a:rPr>
              <a:pPr algn="r">
                <a:spcAft>
                  <a:spcPts val="600"/>
                </a:spcAft>
              </a:pPr>
              <a:t>26</a:t>
            </a:fld>
            <a:endParaRPr lang="en-US" sz="1200">
              <a:solidFill>
                <a:schemeClr val="tx1">
                  <a:tint val="75000"/>
                </a:schemeClr>
              </a:solidFill>
            </a:endParaRPr>
          </a:p>
        </p:txBody>
      </p:sp>
    </p:spTree>
    <p:extLst>
      <p:ext uri="{BB962C8B-B14F-4D97-AF65-F5344CB8AC3E}">
        <p14:creationId xmlns:p14="http://schemas.microsoft.com/office/powerpoint/2010/main" val="277685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3290D7D8-C74C-46C8-BAF5-90E528322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1E199DFD-8780-4EC5-B1FE-143E7A918C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72" name="Freeform 5">
              <a:extLst>
                <a:ext uri="{FF2B5EF4-FFF2-40B4-BE49-F238E27FC236}">
                  <a16:creationId xmlns:a16="http://schemas.microsoft.com/office/drawing/2014/main" id="{85254848-CC7E-44B2-86AB-C1A0FA51D1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6">
              <a:extLst>
                <a:ext uri="{FF2B5EF4-FFF2-40B4-BE49-F238E27FC236}">
                  <a16:creationId xmlns:a16="http://schemas.microsoft.com/office/drawing/2014/main" id="{8111B7D1-279D-41D0-B433-05DFB18785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7">
              <a:extLst>
                <a:ext uri="{FF2B5EF4-FFF2-40B4-BE49-F238E27FC236}">
                  <a16:creationId xmlns:a16="http://schemas.microsoft.com/office/drawing/2014/main" id="{CC4C936C-B284-4604-BC5A-3C57E44BD3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8">
              <a:extLst>
                <a:ext uri="{FF2B5EF4-FFF2-40B4-BE49-F238E27FC236}">
                  <a16:creationId xmlns:a16="http://schemas.microsoft.com/office/drawing/2014/main" id="{D3139396-4461-4AE3-BCB8-1DEEE06878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9">
              <a:extLst>
                <a:ext uri="{FF2B5EF4-FFF2-40B4-BE49-F238E27FC236}">
                  <a16:creationId xmlns:a16="http://schemas.microsoft.com/office/drawing/2014/main" id="{C8C7D1E3-DE55-4F6C-AAC3-596DF457D7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0">
              <a:extLst>
                <a:ext uri="{FF2B5EF4-FFF2-40B4-BE49-F238E27FC236}">
                  <a16:creationId xmlns:a16="http://schemas.microsoft.com/office/drawing/2014/main" id="{11D752C5-F5E7-4FC3-A327-0A2BE938F2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1">
              <a:extLst>
                <a:ext uri="{FF2B5EF4-FFF2-40B4-BE49-F238E27FC236}">
                  <a16:creationId xmlns:a16="http://schemas.microsoft.com/office/drawing/2014/main" id="{EC13A909-687A-47D7-8188-57AD3A3B8B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2">
              <a:extLst>
                <a:ext uri="{FF2B5EF4-FFF2-40B4-BE49-F238E27FC236}">
                  <a16:creationId xmlns:a16="http://schemas.microsoft.com/office/drawing/2014/main" id="{C328D3D6-C0CC-4404-B91B-38F039F8DF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3">
              <a:extLst>
                <a:ext uri="{FF2B5EF4-FFF2-40B4-BE49-F238E27FC236}">
                  <a16:creationId xmlns:a16="http://schemas.microsoft.com/office/drawing/2014/main" id="{DEEF97D0-4C03-4203-914A-8489B4162E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4">
              <a:extLst>
                <a:ext uri="{FF2B5EF4-FFF2-40B4-BE49-F238E27FC236}">
                  <a16:creationId xmlns:a16="http://schemas.microsoft.com/office/drawing/2014/main" id="{13FC3248-2FB9-4A94-B658-CD32F4051D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5">
              <a:extLst>
                <a:ext uri="{FF2B5EF4-FFF2-40B4-BE49-F238E27FC236}">
                  <a16:creationId xmlns:a16="http://schemas.microsoft.com/office/drawing/2014/main" id="{956ED6AC-3270-4497-AEE2-2F74A02FA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C690512B-34B7-4BCE-996E-F73448BB14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7">
              <a:extLst>
                <a:ext uri="{FF2B5EF4-FFF2-40B4-BE49-F238E27FC236}">
                  <a16:creationId xmlns:a16="http://schemas.microsoft.com/office/drawing/2014/main" id="{EDB6B8DB-A217-47DF-A162-7B06F02F9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8">
              <a:extLst>
                <a:ext uri="{FF2B5EF4-FFF2-40B4-BE49-F238E27FC236}">
                  <a16:creationId xmlns:a16="http://schemas.microsoft.com/office/drawing/2014/main" id="{E03791BD-F3F9-48E5-B778-653EE9508D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9">
              <a:extLst>
                <a:ext uri="{FF2B5EF4-FFF2-40B4-BE49-F238E27FC236}">
                  <a16:creationId xmlns:a16="http://schemas.microsoft.com/office/drawing/2014/main" id="{D1BFF6B1-FF24-42B8-ABBA-76F75F67E8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20">
              <a:extLst>
                <a:ext uri="{FF2B5EF4-FFF2-40B4-BE49-F238E27FC236}">
                  <a16:creationId xmlns:a16="http://schemas.microsoft.com/office/drawing/2014/main" id="{47D394EA-1DB3-412F-AF63-440298B1B3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21">
              <a:extLst>
                <a:ext uri="{FF2B5EF4-FFF2-40B4-BE49-F238E27FC236}">
                  <a16:creationId xmlns:a16="http://schemas.microsoft.com/office/drawing/2014/main" id="{C18D4463-9941-44A3-85EF-9360C9F0EA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22">
              <a:extLst>
                <a:ext uri="{FF2B5EF4-FFF2-40B4-BE49-F238E27FC236}">
                  <a16:creationId xmlns:a16="http://schemas.microsoft.com/office/drawing/2014/main" id="{999FD90B-AAAE-488B-B1A7-857B925454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23">
              <a:extLst>
                <a:ext uri="{FF2B5EF4-FFF2-40B4-BE49-F238E27FC236}">
                  <a16:creationId xmlns:a16="http://schemas.microsoft.com/office/drawing/2014/main" id="{288CB7C0-3435-45EB-9570-7E27351A17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13" name="Picture Placeholder 9" descr="cityscape">
            <a:extLst>
              <a:ext uri="{FF2B5EF4-FFF2-40B4-BE49-F238E27FC236}">
                <a16:creationId xmlns:a16="http://schemas.microsoft.com/office/drawing/2014/main" id="{3A7EDB62-3E60-F44C-AE34-9495623E004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524" r="7596"/>
          <a:stretch/>
        </p:blipFill>
        <p:spPr>
          <a:xfrm>
            <a:off x="20" y="227"/>
            <a:ext cx="6095370" cy="6858000"/>
          </a:xfrm>
          <a:prstGeom prst="rect">
            <a:avLst/>
          </a:prstGeom>
          <a:ln>
            <a:noFill/>
          </a:ln>
        </p:spPr>
      </p:pic>
      <p:pic>
        <p:nvPicPr>
          <p:cNvPr id="64" name="Content Placeholder 3">
            <a:extLst>
              <a:ext uri="{FF2B5EF4-FFF2-40B4-BE49-F238E27FC236}">
                <a16:creationId xmlns:a16="http://schemas.microsoft.com/office/drawing/2014/main" id="{108CFC71-DCC7-44FF-B7BD-EBCAEDE05F2B}"/>
              </a:ext>
            </a:extLst>
          </p:cNvPr>
          <p:cNvPicPr>
            <a:picLocks noGrp="1" noChangeAspect="1"/>
          </p:cNvPicPr>
          <p:nvPr>
            <p:ph idx="1"/>
          </p:nvPr>
        </p:nvPicPr>
        <p:blipFill rotWithShape="1">
          <a:blip r:embed="rId4">
            <a:extLst>
              <a:ext uri="{837473B0-CC2E-450A-ABE3-18F120FF3D39}">
                <a1611:picAttrSrcUrl xmlns:a1611="http://schemas.microsoft.com/office/drawing/2016/11/main" r:id="rId5"/>
              </a:ext>
            </a:extLst>
          </a:blip>
          <a:srcRect r="11120"/>
          <a:stretch/>
        </p:blipFill>
        <p:spPr>
          <a:xfrm>
            <a:off x="6096610" y="10"/>
            <a:ext cx="6095390" cy="6857990"/>
          </a:xfrm>
          <a:prstGeom prst="rect">
            <a:avLst/>
          </a:prstGeom>
          <a:ln>
            <a:noFill/>
          </a:ln>
        </p:spPr>
      </p:pic>
      <p:grpSp>
        <p:nvGrpSpPr>
          <p:cNvPr id="92" name="Group 91">
            <a:extLst>
              <a:ext uri="{FF2B5EF4-FFF2-40B4-BE49-F238E27FC236}">
                <a16:creationId xmlns:a16="http://schemas.microsoft.com/office/drawing/2014/main" id="{C50F0266-92EB-4E0F-AF22-576EF377A6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63607" y="1186483"/>
            <a:ext cx="5659072" cy="4477933"/>
            <a:chOff x="3263607" y="1186483"/>
            <a:chExt cx="5659072" cy="4477933"/>
          </a:xfrm>
        </p:grpSpPr>
        <p:sp>
          <p:nvSpPr>
            <p:cNvPr id="93" name="Rectangle 92">
              <a:extLst>
                <a:ext uri="{FF2B5EF4-FFF2-40B4-BE49-F238E27FC236}">
                  <a16:creationId xmlns:a16="http://schemas.microsoft.com/office/drawing/2014/main" id="{8920D6D3-5931-4E15-8B2F-64224BC5C4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67982" y="1186483"/>
              <a:ext cx="5654697" cy="71618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Isosceles Triangle 39">
              <a:extLst>
                <a:ext uri="{FF2B5EF4-FFF2-40B4-BE49-F238E27FC236}">
                  <a16:creationId xmlns:a16="http://schemas.microsoft.com/office/drawing/2014/main" id="{EEFE9DB5-71AD-4615-AABD-01819DDF60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892979FB-2E43-40F8-B0A6-49645C7A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63607" y="1991156"/>
              <a:ext cx="5659072" cy="3322196"/>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a:xfrm>
            <a:off x="3339592" y="2075504"/>
            <a:ext cx="5496715" cy="1748729"/>
          </a:xfrm>
        </p:spPr>
        <p:txBody>
          <a:bodyPr vert="horz" lIns="91440" tIns="45720" rIns="91440" bIns="45720" rtlCol="0" anchor="b">
            <a:normAutofit/>
          </a:bodyPr>
          <a:lstStyle/>
          <a:p>
            <a:pPr algn="ctr"/>
            <a:r>
              <a:rPr lang="en-US" sz="5400" u="sng" kern="1200">
                <a:solidFill>
                  <a:srgbClr val="FFFFFF"/>
                </a:solidFill>
                <a:effectLst>
                  <a:outerShdw blurRad="38100" dist="38100" dir="2700000" algn="tl">
                    <a:srgbClr val="000000">
                      <a:alpha val="43137"/>
                    </a:srgbClr>
                  </a:outerShdw>
                </a:effectLst>
                <a:latin typeface="+mj-lt"/>
                <a:ea typeface="+mj-ea"/>
                <a:cs typeface="+mj-cs"/>
              </a:rPr>
              <a:t>QUESTIONS</a:t>
            </a:r>
          </a:p>
        </p:txBody>
      </p:sp>
    </p:spTree>
    <p:extLst>
      <p:ext uri="{BB962C8B-B14F-4D97-AF65-F5344CB8AC3E}">
        <p14:creationId xmlns:p14="http://schemas.microsoft.com/office/powerpoint/2010/main" val="2928802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IN" smtClean="0"/>
              <a:pPr/>
              <a:t>28</a:t>
            </a:fld>
            <a:endParaRPr lang="en-IN" dirty="0"/>
          </a:p>
        </p:txBody>
      </p:sp>
      <p:sp>
        <p:nvSpPr>
          <p:cNvPr id="3" name="Content Placeholder 2">
            <a:extLst>
              <a:ext uri="{FF2B5EF4-FFF2-40B4-BE49-F238E27FC236}">
                <a16:creationId xmlns:a16="http://schemas.microsoft.com/office/drawing/2014/main" id="{AB4A7688-8DC2-4088-8C60-5D50B7F380A5}"/>
              </a:ext>
            </a:extLst>
          </p:cNvPr>
          <p:cNvSpPr>
            <a:spLocks noGrp="1"/>
          </p:cNvSpPr>
          <p:nvPr>
            <p:ph idx="1"/>
          </p:nvPr>
        </p:nvSpPr>
        <p:spPr/>
        <p:txBody>
          <a:bodyPr/>
          <a:lstStyle/>
          <a:p>
            <a:r>
              <a:rPr lang="en-US" dirty="0" err="1"/>
              <a:t>Riquier</a:t>
            </a:r>
            <a:r>
              <a:rPr lang="en-US" dirty="0"/>
              <a:t>, Andrea. “We're Probably at Peak Housing. Here's What That Means.” MarketWatch, 30 June 2018, </a:t>
            </a:r>
            <a:r>
              <a:rPr lang="en-US" dirty="0">
                <a:hlinkClick r:id="rId2"/>
              </a:rPr>
              <a:t>Click Here</a:t>
            </a:r>
            <a:r>
              <a:rPr lang="en-US" dirty="0"/>
              <a:t>.</a:t>
            </a:r>
          </a:p>
          <a:p>
            <a:r>
              <a:rPr lang="en-US" dirty="0"/>
              <a:t>Schuetz, Jenny, and Jenny Schuetz. “Who Is the New Face of American Homeownership?” Brookings, Brookings, 9 Jan. 2018, </a:t>
            </a:r>
            <a:r>
              <a:rPr lang="en-US" dirty="0">
                <a:hlinkClick r:id="rId3"/>
              </a:rPr>
              <a:t>Click Here</a:t>
            </a:r>
            <a:endParaRPr lang="en-US" dirty="0"/>
          </a:p>
          <a:p>
            <a:r>
              <a:rPr lang="en-US" dirty="0"/>
              <a:t>“11 Facts About Education in America.” DoSomething.org, </a:t>
            </a:r>
            <a:r>
              <a:rPr lang="en-US" dirty="0">
                <a:hlinkClick r:id="rId4"/>
              </a:rPr>
              <a:t>www.dosomething.org/us/facts/11-facts-about-education-america</a:t>
            </a:r>
            <a:r>
              <a:rPr lang="en-US" dirty="0"/>
              <a:t>.</a:t>
            </a:r>
          </a:p>
          <a:p>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sz="4800" dirty="0"/>
              <a:t>WORKS CITED</a:t>
            </a:r>
          </a:p>
        </p:txBody>
      </p:sp>
    </p:spTree>
    <p:extLst>
      <p:ext uri="{BB962C8B-B14F-4D97-AF65-F5344CB8AC3E}">
        <p14:creationId xmlns:p14="http://schemas.microsoft.com/office/powerpoint/2010/main" val="59582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r="15618" b="2"/>
          <a:stretch/>
        </p:blipFill>
        <p:spPr>
          <a:xfrm>
            <a:off x="-11909" y="10"/>
            <a:ext cx="6324601" cy="6857990"/>
          </a:xfrm>
          <a:prstGeom prst="rect">
            <a:avLst/>
          </a:prstGeom>
        </p:spPr>
      </p:pic>
      <p:pic>
        <p:nvPicPr>
          <p:cNvPr id="29" name="Picture 24">
            <a:extLst>
              <a:ext uri="{FF2B5EF4-FFF2-40B4-BE49-F238E27FC236}">
                <a16:creationId xmlns:a16="http://schemas.microsoft.com/office/drawing/2014/main" id="{19AE98B8-B73A-4724-B639-017087F923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071859" y="599325"/>
            <a:ext cx="548640" cy="548640"/>
          </a:xfrm>
          <a:prstGeom prst="ellipse">
            <a:avLst/>
          </a:prstGeom>
          <a:solidFill>
            <a:srgbClr val="3F556D"/>
          </a:solidFill>
        </p:spPr>
        <p:txBody>
          <a:bodyPr vert="horz" lIns="91440" tIns="45720" rIns="91440" bIns="45720" rtlCol="0" anchor="ctr">
            <a:normAutofit/>
          </a:bodyPr>
          <a:lstStyle/>
          <a:p>
            <a:pPr>
              <a:spcAft>
                <a:spcPts val="600"/>
              </a:spcAft>
              <a:defRPr/>
            </a:pPr>
            <a:fld id="{9EC71654-96A5-4280-94F3-931C61A9F92C}" type="slidenum">
              <a:rPr lang="en-US" sz="1500" smtClean="0">
                <a:solidFill>
                  <a:srgbClr val="FFFFFF"/>
                </a:solidFill>
                <a:latin typeface="Calibri" panose="020F0502020204030204"/>
              </a:rPr>
              <a:pPr>
                <a:spcAft>
                  <a:spcPts val="600"/>
                </a:spcAft>
                <a:defRPr/>
              </a:pPr>
              <a:t>3</a:t>
            </a:fld>
            <a:endParaRPr lang="en-US" sz="1500">
              <a:solidFill>
                <a:srgbClr val="FFFFFF"/>
              </a:solidFill>
              <a:latin typeface="Calibri" panose="020F0502020204030204"/>
            </a:endParaRPr>
          </a:p>
        </p:txBody>
      </p:sp>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6751320" y="4560914"/>
            <a:ext cx="4869179" cy="1325563"/>
          </a:xfrm>
        </p:spPr>
        <p:txBody>
          <a:bodyPr vert="horz" lIns="91440" tIns="45720" rIns="91440" bIns="45720" rtlCol="0" anchor="ctr">
            <a:normAutofit/>
          </a:bodyPr>
          <a:lstStyle/>
          <a:p>
            <a:r>
              <a:rPr lang="en-US" sz="4400" u="sng" dirty="0">
                <a:solidFill>
                  <a:srgbClr val="000000"/>
                </a:solidFill>
              </a:rPr>
              <a:t>INTRODUCTION</a:t>
            </a:r>
            <a:br>
              <a:rPr lang="en-US" sz="4400" dirty="0">
                <a:solidFill>
                  <a:srgbClr val="000000"/>
                </a:solidFill>
              </a:rPr>
            </a:br>
            <a:endParaRPr lang="en-US" sz="4400" dirty="0">
              <a:solidFill>
                <a:srgbClr val="000000"/>
              </a:solidFill>
            </a:endParaRP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6751321" y="1382165"/>
            <a:ext cx="4869179" cy="3047946"/>
          </a:xfrm>
        </p:spPr>
        <p:txBody>
          <a:bodyPr vert="horz" lIns="91440" tIns="45720" rIns="91440" bIns="45720" rtlCol="0" anchor="b">
            <a:normAutofit lnSpcReduction="10000"/>
          </a:bodyPr>
          <a:lstStyle/>
          <a:p>
            <a:pPr marL="0" indent="0">
              <a:buNone/>
            </a:pPr>
            <a:r>
              <a:rPr lang="en-US" b="1" dirty="0">
                <a:solidFill>
                  <a:srgbClr val="000000"/>
                </a:solidFill>
              </a:rPr>
              <a:t>RESEARCH PROBLEM</a:t>
            </a:r>
            <a:r>
              <a:rPr lang="en-US" sz="1800" b="1" dirty="0">
                <a:solidFill>
                  <a:srgbClr val="000000"/>
                </a:solidFill>
              </a:rPr>
              <a:t>:</a:t>
            </a:r>
          </a:p>
          <a:p>
            <a:pPr marL="514350" indent="-514350">
              <a:buFont typeface="+mj-lt"/>
              <a:buAutoNum type="arabicPeriod"/>
            </a:pPr>
            <a:r>
              <a:rPr lang="en-US" sz="2800" dirty="0">
                <a:solidFill>
                  <a:srgbClr val="000000"/>
                </a:solidFill>
                <a:effectLst>
                  <a:outerShdw blurRad="38100" dist="38100" dir="2700000" algn="tl">
                    <a:srgbClr val="000000">
                      <a:alpha val="43137"/>
                    </a:srgbClr>
                  </a:outerShdw>
                </a:effectLst>
              </a:rPr>
              <a:t>Why did rental growth cost slow down in the home building boom?</a:t>
            </a:r>
          </a:p>
          <a:p>
            <a:pPr marL="514350" indent="-514350">
              <a:buFont typeface="+mj-lt"/>
              <a:buAutoNum type="arabicPeriod"/>
            </a:pPr>
            <a:r>
              <a:rPr lang="en-US" sz="2800" dirty="0">
                <a:solidFill>
                  <a:srgbClr val="000000"/>
                </a:solidFill>
                <a:effectLst>
                  <a:outerShdw blurRad="38100" dist="38100" dir="2700000" algn="tl">
                    <a:srgbClr val="000000">
                      <a:alpha val="43137"/>
                    </a:srgbClr>
                  </a:outerShdw>
                </a:effectLst>
              </a:rPr>
              <a:t>Why is rental growth cost increasing rapidly as opposed to home ownership in 2015?</a:t>
            </a:r>
          </a:p>
        </p:txBody>
      </p:sp>
    </p:spTree>
    <p:extLst>
      <p:ext uri="{BB962C8B-B14F-4D97-AF65-F5344CB8AC3E}">
        <p14:creationId xmlns:p14="http://schemas.microsoft.com/office/powerpoint/2010/main" val="302955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674930-738C-4FBB-A305-0607A7E76F2E}"/>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sz="4400" kern="1200" dirty="0">
                <a:solidFill>
                  <a:srgbClr val="FFFFFF"/>
                </a:solidFill>
                <a:latin typeface="+mj-lt"/>
                <a:ea typeface="+mj-ea"/>
                <a:cs typeface="+mj-cs"/>
              </a:rPr>
              <a:t>BEFORE WE GET STARTED PLEASE NOTE:</a:t>
            </a:r>
          </a:p>
        </p:txBody>
      </p:sp>
      <p:sp>
        <p:nvSpPr>
          <p:cNvPr id="4" name="Content Placeholder 3">
            <a:extLst>
              <a:ext uri="{FF2B5EF4-FFF2-40B4-BE49-F238E27FC236}">
                <a16:creationId xmlns:a16="http://schemas.microsoft.com/office/drawing/2014/main" id="{43C7ADF5-845F-4927-93B3-FB579E69EA21}"/>
              </a:ext>
            </a:extLst>
          </p:cNvPr>
          <p:cNvSpPr>
            <a:spLocks noGrp="1"/>
          </p:cNvSpPr>
          <p:nvPr>
            <p:ph idx="1"/>
          </p:nvPr>
        </p:nvSpPr>
        <p:spPr>
          <a:xfrm>
            <a:off x="6090574" y="320231"/>
            <a:ext cx="5306084" cy="6319107"/>
          </a:xfrm>
        </p:spPr>
        <p:txBody>
          <a:bodyPr vert="horz" lIns="91440" tIns="45720" rIns="91440" bIns="45720" rtlCol="0" anchor="ctr">
            <a:normAutofit/>
          </a:bodyPr>
          <a:lstStyle/>
          <a:p>
            <a:r>
              <a:rPr lang="en-US" sz="2400" dirty="0">
                <a:solidFill>
                  <a:srgbClr val="000000"/>
                </a:solidFill>
              </a:rPr>
              <a:t>The data set is from the Zillow Rent Index.</a:t>
            </a:r>
          </a:p>
          <a:p>
            <a:r>
              <a:rPr lang="en-US" sz="2400" dirty="0">
                <a:solidFill>
                  <a:srgbClr val="000000"/>
                </a:solidFill>
              </a:rPr>
              <a:t>The initial appearance of dates were changed.</a:t>
            </a:r>
          </a:p>
          <a:p>
            <a:r>
              <a:rPr lang="en-US" sz="2400" dirty="0">
                <a:solidFill>
                  <a:srgbClr val="000000"/>
                </a:solidFill>
              </a:rPr>
              <a:t>Missing and duplicate data were removed or excluded.</a:t>
            </a:r>
          </a:p>
          <a:p>
            <a:r>
              <a:rPr lang="en-US" sz="2400" dirty="0">
                <a:solidFill>
                  <a:srgbClr val="000000"/>
                </a:solidFill>
              </a:rPr>
              <a:t>All numeric values are in dollar amount. No CONVERSIONS were made.</a:t>
            </a:r>
          </a:p>
          <a:p>
            <a:r>
              <a:rPr lang="en-US" sz="2400" dirty="0">
                <a:solidFill>
                  <a:srgbClr val="000000"/>
                </a:solidFill>
              </a:rPr>
              <a:t>The variables for the final analysis are State Code, County, Dates (Months) and State Code (new variable)</a:t>
            </a:r>
          </a:p>
          <a:p>
            <a:r>
              <a:rPr lang="en-US" sz="2400" dirty="0">
                <a:solidFill>
                  <a:srgbClr val="000000"/>
                </a:solidFill>
              </a:rPr>
              <a:t>Additional data was referenced to help address the scenario.</a:t>
            </a:r>
          </a:p>
        </p:txBody>
      </p:sp>
      <p:sp>
        <p:nvSpPr>
          <p:cNvPr id="3" name="Slide Number Placeholder 2">
            <a:extLst>
              <a:ext uri="{FF2B5EF4-FFF2-40B4-BE49-F238E27FC236}">
                <a16:creationId xmlns:a16="http://schemas.microsoft.com/office/drawing/2014/main" id="{34CB1824-48EA-469C-891A-2CCD767C8735}"/>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lgn="r">
              <a:spcAft>
                <a:spcPts val="600"/>
              </a:spcAft>
            </a:pPr>
            <a:fld id="{9EC71654-96A5-4280-94F3-931C61A9F92C}" type="slidenum">
              <a:rPr lang="en-US" sz="1000">
                <a:solidFill>
                  <a:srgbClr val="898989"/>
                </a:solidFill>
              </a:rPr>
              <a:pPr algn="r">
                <a:spcAft>
                  <a:spcPts val="600"/>
                </a:spcAft>
              </a:pPr>
              <a:t>4</a:t>
            </a:fld>
            <a:endParaRPr lang="en-US" sz="1000">
              <a:solidFill>
                <a:srgbClr val="898989"/>
              </a:solidFill>
            </a:endParaRPr>
          </a:p>
        </p:txBody>
      </p:sp>
    </p:spTree>
    <p:extLst>
      <p:ext uri="{BB962C8B-B14F-4D97-AF65-F5344CB8AC3E}">
        <p14:creationId xmlns:p14="http://schemas.microsoft.com/office/powerpoint/2010/main" val="644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arn(inVertic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arn(inVertic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arn(inVertical)">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C50832-0B36-43C5-98EC-4CD165D78718}"/>
              </a:ext>
            </a:extLst>
          </p:cNvPr>
          <p:cNvSpPr>
            <a:spLocks noGrp="1"/>
          </p:cNvSpPr>
          <p:nvPr>
            <p:ph type="ctrTitle"/>
          </p:nvPr>
        </p:nvSpPr>
        <p:spPr>
          <a:xfrm>
            <a:off x="6585882" y="4267832"/>
            <a:ext cx="4805996" cy="1401448"/>
          </a:xfrm>
        </p:spPr>
        <p:txBody>
          <a:bodyPr vert="horz" lIns="91440" tIns="45720" rIns="91440" bIns="45720" rtlCol="0" anchor="t">
            <a:normAutofit/>
          </a:bodyPr>
          <a:lstStyle/>
          <a:p>
            <a:r>
              <a:rPr lang="en-US" sz="4400">
                <a:solidFill>
                  <a:srgbClr val="000000"/>
                </a:solidFill>
              </a:rPr>
              <a:t>cont.…1</a:t>
            </a:r>
            <a:br>
              <a:rPr lang="en-US" sz="4400">
                <a:solidFill>
                  <a:srgbClr val="000000"/>
                </a:solidFill>
              </a:rPr>
            </a:br>
            <a:endParaRPr lang="en-US" sz="4400">
              <a:solidFill>
                <a:srgbClr val="000000"/>
              </a:solidFill>
            </a:endParaRP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type="subTitle" idx="1"/>
          </p:nvPr>
        </p:nvSpPr>
        <p:spPr>
          <a:xfrm>
            <a:off x="6586186" y="3428999"/>
            <a:ext cx="4805691" cy="838831"/>
          </a:xfrm>
        </p:spPr>
        <p:txBody>
          <a:bodyPr vert="horz" lIns="91440" tIns="45720" rIns="91440" bIns="45720" rtlCol="0" anchor="b">
            <a:normAutofit/>
          </a:bodyPr>
          <a:lstStyle/>
          <a:p>
            <a:r>
              <a:rPr lang="en-US" b="1">
                <a:solidFill>
                  <a:srgbClr val="000000"/>
                </a:solidFill>
              </a:rPr>
              <a:t>PRELIMINARY RESEARCH QUESTIONS</a:t>
            </a:r>
          </a:p>
        </p:txBody>
      </p:sp>
      <p:sp>
        <p:nvSpPr>
          <p:cNvPr id="61"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B0C66B2E-B7DA-4ED3-A5A0-899144222DA5}"/>
              </a:ext>
            </a:extLst>
          </p:cNvPr>
          <p:cNvPicPr>
            <a:picLocks noChangeAspect="1"/>
          </p:cNvPicPr>
          <p:nvPr/>
        </p:nvPicPr>
        <p:blipFill rotWithShape="1">
          <a:blip r:embed="rId4">
            <a:alphaModFix/>
            <a:extLst/>
          </a:blip>
          <a:srcRect l="16435" r="16436" b="1"/>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4294967295"/>
          </p:nvPr>
        </p:nvSpPr>
        <p:spPr>
          <a:xfrm>
            <a:off x="10825930" y="6223702"/>
            <a:ext cx="570728" cy="314067"/>
          </a:xfrm>
          <a:prstGeom prst="ellipse">
            <a:avLst/>
          </a:prstGeom>
        </p:spPr>
        <p:txBody>
          <a:bodyPr vert="horz" lIns="91440" tIns="45720" rIns="91440" bIns="45720" rtlCol="0" anchor="ctr">
            <a:normAutofit/>
          </a:bodyPr>
          <a:lstStyle/>
          <a:p>
            <a:pPr>
              <a:lnSpc>
                <a:spcPct val="90000"/>
              </a:lnSpc>
              <a:spcAft>
                <a:spcPts val="600"/>
              </a:spcAft>
              <a:defRPr/>
            </a:pPr>
            <a:fld id="{9EC71654-96A5-4280-94F3-931C61A9F92C}" type="slidenum">
              <a:rPr lang="en-US" sz="900">
                <a:solidFill>
                  <a:srgbClr val="898989"/>
                </a:solidFill>
                <a:latin typeface="Calibri" panose="020F0502020204030204"/>
              </a:rPr>
              <a:pPr>
                <a:lnSpc>
                  <a:spcPct val="90000"/>
                </a:lnSpc>
                <a:spcAft>
                  <a:spcPts val="600"/>
                </a:spcAft>
                <a:defRPr/>
              </a:pPr>
              <a:t>5</a:t>
            </a:fld>
            <a:endParaRPr lang="en-US" sz="900">
              <a:solidFill>
                <a:srgbClr val="898989"/>
              </a:solidFill>
              <a:latin typeface="Calibri" panose="020F0502020204030204"/>
            </a:endParaRPr>
          </a:p>
        </p:txBody>
      </p:sp>
    </p:spTree>
    <p:extLst>
      <p:ext uri="{BB962C8B-B14F-4D97-AF65-F5344CB8AC3E}">
        <p14:creationId xmlns:p14="http://schemas.microsoft.com/office/powerpoint/2010/main" val="188434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r="-2" b="5389"/>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sz="3600" cap="none"/>
              <a:t>CONT…..2</a:t>
            </a:r>
            <a:br>
              <a:rPr lang="en-US" sz="3600"/>
            </a:br>
            <a:endParaRPr lang="en-US" sz="360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677334" y="2160589"/>
            <a:ext cx="3851122" cy="3880773"/>
          </a:xfrm>
        </p:spPr>
        <p:txBody>
          <a:bodyPr vert="horz" lIns="91440" tIns="45720" rIns="91440" bIns="45720" rtlCol="0">
            <a:normAutofit/>
          </a:bodyPr>
          <a:lstStyle/>
          <a:p>
            <a:r>
              <a:rPr lang="en-US" dirty="0"/>
              <a:t>Data set used: </a:t>
            </a:r>
          </a:p>
          <a:p>
            <a:pPr lvl="1"/>
            <a:r>
              <a:rPr lang="en-US" dirty="0"/>
              <a:t>Price Data set</a:t>
            </a:r>
          </a:p>
          <a:p>
            <a:r>
              <a:rPr lang="en-US" dirty="0"/>
              <a:t>Why?</a:t>
            </a:r>
          </a:p>
          <a:p>
            <a:pPr lvl="1"/>
            <a:r>
              <a:rPr lang="en-US" dirty="0"/>
              <a:t>The dataset best suited to answer the research problem.</a:t>
            </a:r>
          </a:p>
        </p:txBody>
      </p:sp>
      <p:cxnSp>
        <p:nvCxnSpPr>
          <p:cNvPr id="24" name="Straight Connector 2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algn="r">
              <a:spcAft>
                <a:spcPts val="600"/>
              </a:spcAft>
            </a:pPr>
            <a:fld id="{9EC71654-96A5-4280-94F3-931C61A9F92C}" type="slidenum">
              <a:rPr lang="en-US">
                <a:solidFill>
                  <a:srgbClr val="FFFFFF"/>
                </a:solidFill>
              </a:rPr>
              <a:pPr algn="r">
                <a:spcAft>
                  <a:spcPts val="600"/>
                </a:spcAft>
              </a:pPr>
              <a:t>6</a:t>
            </a:fld>
            <a:endParaRPr lang="en-US">
              <a:solidFill>
                <a:srgbClr val="FFFFFF"/>
              </a:solidFill>
            </a:endParaRPr>
          </a:p>
        </p:txBody>
      </p:sp>
      <p:sp>
        <p:nvSpPr>
          <p:cNvPr id="3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3356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57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4">
            <a:extLst>
              <a:ext uri="{FF2B5EF4-FFF2-40B4-BE49-F238E27FC236}">
                <a16:creationId xmlns:a16="http://schemas.microsoft.com/office/drawing/2014/main" id="{1C31C58C-D376-4442-977C-89D45BF1A42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kern="1200" dirty="0">
                <a:solidFill>
                  <a:srgbClr val="FFFFFF"/>
                </a:solidFill>
                <a:latin typeface="+mj-lt"/>
                <a:ea typeface="+mj-ea"/>
                <a:cs typeface="+mj-cs"/>
              </a:rPr>
              <a:t>Western region</a:t>
            </a:r>
          </a:p>
        </p:txBody>
      </p:sp>
      <p:sp>
        <p:nvSpPr>
          <p:cNvPr id="3" name="Slide Number Placeholder 2">
            <a:extLst>
              <a:ext uri="{FF2B5EF4-FFF2-40B4-BE49-F238E27FC236}">
                <a16:creationId xmlns:a16="http://schemas.microsoft.com/office/drawing/2014/main" id="{34CB1824-48EA-469C-891A-2CCD767C8735}"/>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lgn="r">
              <a:spcAft>
                <a:spcPts val="600"/>
              </a:spcAft>
            </a:pPr>
            <a:fld id="{9EC71654-96A5-4280-94F3-931C61A9F92C}" type="slidenum">
              <a:rPr lang="en-US" sz="1200">
                <a:solidFill>
                  <a:srgbClr val="898989"/>
                </a:solidFill>
              </a:rPr>
              <a:pPr algn="r">
                <a:spcAft>
                  <a:spcPts val="600"/>
                </a:spcAft>
              </a:pPr>
              <a:t>7</a:t>
            </a:fld>
            <a:endParaRPr lang="en-US" sz="1200">
              <a:solidFill>
                <a:srgbClr val="898989"/>
              </a:solidFill>
            </a:endParaRPr>
          </a:p>
        </p:txBody>
      </p:sp>
      <p:sp>
        <p:nvSpPr>
          <p:cNvPr id="11" name="TextBox 10">
            <a:extLst>
              <a:ext uri="{FF2B5EF4-FFF2-40B4-BE49-F238E27FC236}">
                <a16:creationId xmlns:a16="http://schemas.microsoft.com/office/drawing/2014/main" id="{F5758C62-FB48-4875-8356-71569C36CEBD}"/>
              </a:ext>
            </a:extLst>
          </p:cNvPr>
          <p:cNvSpPr txBox="1"/>
          <p:nvPr/>
        </p:nvSpPr>
        <p:spPr>
          <a:xfrm>
            <a:off x="3548251" y="905060"/>
            <a:ext cx="8042010" cy="400110"/>
          </a:xfrm>
          <a:prstGeom prst="rect">
            <a:avLst/>
          </a:prstGeom>
          <a:noFill/>
        </p:spPr>
        <p:txBody>
          <a:bodyPr wrap="none" rtlCol="0">
            <a:spAutoFit/>
          </a:bodyPr>
          <a:lstStyle/>
          <a:p>
            <a:r>
              <a:rPr lang="en-US" sz="2000" b="1" dirty="0"/>
              <a:t>Western Region Rental Housing Average from 2011 to 2016 (United States)</a:t>
            </a:r>
          </a:p>
        </p:txBody>
      </p:sp>
      <p:pic>
        <p:nvPicPr>
          <p:cNvPr id="5" name="Picture 4">
            <a:extLst>
              <a:ext uri="{FF2B5EF4-FFF2-40B4-BE49-F238E27FC236}">
                <a16:creationId xmlns:a16="http://schemas.microsoft.com/office/drawing/2014/main" id="{C0BE314A-02DC-4E10-AAA1-5549C530B676}"/>
              </a:ext>
            </a:extLst>
          </p:cNvPr>
          <p:cNvPicPr>
            <a:picLocks noChangeAspect="1"/>
          </p:cNvPicPr>
          <p:nvPr/>
        </p:nvPicPr>
        <p:blipFill>
          <a:blip r:embed="rId2"/>
          <a:stretch>
            <a:fillRect/>
          </a:stretch>
        </p:blipFill>
        <p:spPr>
          <a:xfrm>
            <a:off x="3620821" y="1303816"/>
            <a:ext cx="7932706" cy="4518498"/>
          </a:xfrm>
          <a:prstGeom prst="rect">
            <a:avLst/>
          </a:prstGeom>
        </p:spPr>
      </p:pic>
    </p:spTree>
    <p:extLst>
      <p:ext uri="{BB962C8B-B14F-4D97-AF65-F5344CB8AC3E}">
        <p14:creationId xmlns:p14="http://schemas.microsoft.com/office/powerpoint/2010/main" val="624339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itle 1">
            <a:extLst>
              <a:ext uri="{FF2B5EF4-FFF2-40B4-BE49-F238E27FC236}">
                <a16:creationId xmlns:a16="http://schemas.microsoft.com/office/drawing/2014/main" id="{ABC4C974-03B7-410A-8405-EBB87EBA99B8}"/>
              </a:ext>
            </a:extLst>
          </p:cNvPr>
          <p:cNvSpPr>
            <a:spLocks noGrp="1"/>
          </p:cNvSpPr>
          <p:nvPr>
            <p:ph type="title"/>
          </p:nvPr>
        </p:nvSpPr>
        <p:spPr>
          <a:xfrm>
            <a:off x="966952" y="1204108"/>
            <a:ext cx="2669406" cy="1781175"/>
          </a:xfrm>
        </p:spPr>
        <p:txBody>
          <a:bodyPr vert="horz" lIns="91440" tIns="45720" rIns="91440" bIns="45720" rtlCol="0" anchor="ctr">
            <a:normAutofit fontScale="90000"/>
          </a:bodyPr>
          <a:lstStyle/>
          <a:p>
            <a:r>
              <a:rPr lang="en-US" dirty="0">
                <a:solidFill>
                  <a:srgbClr val="FFFFFF"/>
                </a:solidFill>
              </a:rPr>
              <a:t>Western Region Analysis Summary</a:t>
            </a:r>
            <a:endParaRPr lang="en-US" kern="1200" dirty="0">
              <a:solidFill>
                <a:srgbClr val="FFFFFF"/>
              </a:solidFill>
              <a:latin typeface="+mj-lt"/>
              <a:ea typeface="+mj-ea"/>
              <a:cs typeface="+mj-cs"/>
            </a:endParaRPr>
          </a:p>
        </p:txBody>
      </p:sp>
      <p:sp>
        <p:nvSpPr>
          <p:cNvPr id="16" name="Content Placeholder 15">
            <a:extLst>
              <a:ext uri="{FF2B5EF4-FFF2-40B4-BE49-F238E27FC236}">
                <a16:creationId xmlns:a16="http://schemas.microsoft.com/office/drawing/2014/main" id="{213307FC-9B1B-4942-B35A-9127C75D781C}"/>
              </a:ext>
            </a:extLst>
          </p:cNvPr>
          <p:cNvSpPr>
            <a:spLocks noGrp="1"/>
          </p:cNvSpPr>
          <p:nvPr>
            <p:ph idx="1"/>
          </p:nvPr>
        </p:nvSpPr>
        <p:spPr>
          <a:xfrm>
            <a:off x="966951" y="3355130"/>
            <a:ext cx="2669407" cy="2427333"/>
          </a:xfrm>
        </p:spPr>
        <p:txBody>
          <a:bodyPr vert="horz" lIns="91440" tIns="45720" rIns="91440" bIns="45720" rtlCol="0">
            <a:normAutofit/>
          </a:bodyPr>
          <a:lstStyle/>
          <a:p>
            <a:r>
              <a:rPr lang="en-US" b="1" dirty="0"/>
              <a:t>Lowest state: Idaho (ID)</a:t>
            </a:r>
          </a:p>
          <a:p>
            <a:r>
              <a:rPr lang="en-US" b="1" dirty="0"/>
              <a:t>Highest State: California (CA)</a:t>
            </a:r>
          </a:p>
        </p:txBody>
      </p:sp>
      <p:sp>
        <p:nvSpPr>
          <p:cNvPr id="3" name="Slide Number Placeholder 2">
            <a:extLst>
              <a:ext uri="{FF2B5EF4-FFF2-40B4-BE49-F238E27FC236}">
                <a16:creationId xmlns:a16="http://schemas.microsoft.com/office/drawing/2014/main" id="{34CB1824-48EA-469C-891A-2CCD767C8735}"/>
              </a:ext>
            </a:extLst>
          </p:cNvPr>
          <p:cNvSpPr>
            <a:spLocks noGrp="1"/>
          </p:cNvSpPr>
          <p:nvPr>
            <p:ph type="sldNum" sz="quarter" idx="12"/>
          </p:nvPr>
        </p:nvSpPr>
        <p:spPr>
          <a:xfrm>
            <a:off x="10325100" y="6356350"/>
            <a:ext cx="1028700" cy="365125"/>
          </a:xfrm>
        </p:spPr>
        <p:txBody>
          <a:bodyPr vert="horz" lIns="91440" tIns="45720" rIns="91440" bIns="45720" rtlCol="0" anchor="ctr">
            <a:normAutofit/>
          </a:bodyPr>
          <a:lstStyle/>
          <a:p>
            <a:pPr algn="r">
              <a:spcAft>
                <a:spcPts val="600"/>
              </a:spcAft>
            </a:pPr>
            <a:fld id="{9EC71654-96A5-4280-94F3-931C61A9F92C}" type="slidenum">
              <a:rPr lang="en-US" sz="1200">
                <a:solidFill>
                  <a:prstClr val="black">
                    <a:tint val="75000"/>
                  </a:prstClr>
                </a:solidFill>
              </a:rPr>
              <a:pPr algn="r">
                <a:spcAft>
                  <a:spcPts val="600"/>
                </a:spcAft>
              </a:pPr>
              <a:t>8</a:t>
            </a:fld>
            <a:endParaRPr lang="en-US" sz="1200">
              <a:solidFill>
                <a:prstClr val="black">
                  <a:tint val="75000"/>
                </a:prstClr>
              </a:solidFill>
            </a:endParaRPr>
          </a:p>
        </p:txBody>
      </p:sp>
      <p:pic>
        <p:nvPicPr>
          <p:cNvPr id="4" name="Picture 3">
            <a:extLst>
              <a:ext uri="{FF2B5EF4-FFF2-40B4-BE49-F238E27FC236}">
                <a16:creationId xmlns:a16="http://schemas.microsoft.com/office/drawing/2014/main" id="{592DF7D1-7A8A-4444-9208-D4BC567286F5}"/>
              </a:ext>
            </a:extLst>
          </p:cNvPr>
          <p:cNvPicPr>
            <a:picLocks noChangeAspect="1"/>
          </p:cNvPicPr>
          <p:nvPr/>
        </p:nvPicPr>
        <p:blipFill>
          <a:blip r:embed="rId2"/>
          <a:stretch>
            <a:fillRect/>
          </a:stretch>
        </p:blipFill>
        <p:spPr>
          <a:xfrm>
            <a:off x="4309461" y="943430"/>
            <a:ext cx="7656833" cy="5297714"/>
          </a:xfrm>
          <a:prstGeom prst="rect">
            <a:avLst/>
          </a:prstGeom>
        </p:spPr>
      </p:pic>
    </p:spTree>
    <p:extLst>
      <p:ext uri="{BB962C8B-B14F-4D97-AF65-F5344CB8AC3E}">
        <p14:creationId xmlns:p14="http://schemas.microsoft.com/office/powerpoint/2010/main" val="318357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barn(inVertical)">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barn(inVertical)">
                                      <p:cBhvr>
                                        <p:cTn id="12"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012D3E9D-14C3-4BAA-A6FE-4DD3D8F93BC2}"/>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Southwest Region</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Content Placeholder 4">
            <a:extLst>
              <a:ext uri="{FF2B5EF4-FFF2-40B4-BE49-F238E27FC236}">
                <a16:creationId xmlns:a16="http://schemas.microsoft.com/office/drawing/2014/main" id="{0E66B2B1-A9E7-400E-8907-ED2D3E6F480C}"/>
              </a:ext>
            </a:extLst>
          </p:cNvPr>
          <p:cNvPicPr>
            <a:picLocks noGrp="1" noChangeAspect="1"/>
          </p:cNvPicPr>
          <p:nvPr>
            <p:ph idx="1"/>
          </p:nvPr>
        </p:nvPicPr>
        <p:blipFill>
          <a:blip r:embed="rId2"/>
          <a:stretch>
            <a:fillRect/>
          </a:stretch>
        </p:blipFill>
        <p:spPr>
          <a:xfrm>
            <a:off x="320040" y="3581458"/>
            <a:ext cx="11496821" cy="1854542"/>
          </a:xfrm>
          <a:prstGeom prst="rect">
            <a:avLst/>
          </a:prstGeom>
        </p:spPr>
      </p:pic>
      <p:sp>
        <p:nvSpPr>
          <p:cNvPr id="3" name="Slide Number Placeholder 2">
            <a:extLst>
              <a:ext uri="{FF2B5EF4-FFF2-40B4-BE49-F238E27FC236}">
                <a16:creationId xmlns:a16="http://schemas.microsoft.com/office/drawing/2014/main" id="{34CB1824-48EA-469C-891A-2CCD767C8735}"/>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lgn="r">
              <a:spcAft>
                <a:spcPts val="600"/>
              </a:spcAft>
            </a:pPr>
            <a:fld id="{9EC71654-96A5-4280-94F3-931C61A9F92C}" type="slidenum">
              <a:rPr lang="en-US" sz="1200">
                <a:solidFill>
                  <a:srgbClr val="898989"/>
                </a:solidFill>
              </a:rPr>
              <a:pPr algn="r">
                <a:spcAft>
                  <a:spcPts val="600"/>
                </a:spcAft>
              </a:pPr>
              <a:t>9</a:t>
            </a:fld>
            <a:endParaRPr lang="en-US" sz="1200">
              <a:solidFill>
                <a:srgbClr val="898989"/>
              </a:solidFill>
            </a:endParaRPr>
          </a:p>
        </p:txBody>
      </p:sp>
      <p:sp>
        <p:nvSpPr>
          <p:cNvPr id="4" name="Rectangle 3">
            <a:extLst>
              <a:ext uri="{FF2B5EF4-FFF2-40B4-BE49-F238E27FC236}">
                <a16:creationId xmlns:a16="http://schemas.microsoft.com/office/drawing/2014/main" id="{5E55D4A0-7F34-4187-BF6B-D0FFB11F78C8}"/>
              </a:ext>
            </a:extLst>
          </p:cNvPr>
          <p:cNvSpPr/>
          <p:nvPr/>
        </p:nvSpPr>
        <p:spPr>
          <a:xfrm>
            <a:off x="1687105" y="3075057"/>
            <a:ext cx="8715851" cy="400110"/>
          </a:xfrm>
          <a:prstGeom prst="rect">
            <a:avLst/>
          </a:prstGeom>
        </p:spPr>
        <p:txBody>
          <a:bodyPr wrap="square">
            <a:spAutoFit/>
          </a:bodyPr>
          <a:lstStyle/>
          <a:p>
            <a:pPr lvl="0"/>
            <a:r>
              <a:rPr lang="en-US" sz="2000" b="1" dirty="0">
                <a:solidFill>
                  <a:prstClr val="black"/>
                </a:solidFill>
              </a:rPr>
              <a:t>Southwest Region Rental Housing Average from 2011 to 2016 (United States)</a:t>
            </a:r>
          </a:p>
        </p:txBody>
      </p:sp>
    </p:spTree>
    <p:extLst>
      <p:ext uri="{BB962C8B-B14F-4D97-AF65-F5344CB8AC3E}">
        <p14:creationId xmlns:p14="http://schemas.microsoft.com/office/powerpoint/2010/main" val="1610745347"/>
      </p:ext>
    </p:extLst>
  </p:cSld>
  <p:clrMapOvr>
    <a:masterClrMapping/>
  </p:clrMapOvr>
  <p:transition spd="slow">
    <p:push dir="u"/>
  </p:transition>
</p:sld>
</file>

<file path=ppt/theme/_rels/them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image" Target="../media/image9.jpeg"/></Relationships>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toso BG Presentation Template - v4" id="{D2E7B854-57A4-4C49-92B6-079BF15553DA}" vid="{DDFBD5F9-7DC6-43CD-820E-691F3CC0D99E}"/>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4C31332-3081-4BD9-AD6F-078B4521F357}">
  <ds:schemaRefs>
    <ds:schemaRef ds:uri="http://schemas.microsoft.com/sharepoint/v3/contenttype/forms"/>
  </ds:schemaRefs>
</ds:datastoreItem>
</file>

<file path=customXml/itemProps2.xml><?xml version="1.0" encoding="utf-8"?>
<ds:datastoreItem xmlns:ds="http://schemas.openxmlformats.org/officeDocument/2006/customXml" ds:itemID="{1FF4E1AF-DB5E-4764-961C-6F82B33E9E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19797F-2510-4681-A59B-FCD8F3733FE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807</Words>
  <Application>Microsoft Office PowerPoint</Application>
  <PresentationFormat>Widescreen</PresentationFormat>
  <Paragraphs>178</Paragraphs>
  <Slides>28</Slides>
  <Notes>13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28</vt:i4>
      </vt:variant>
    </vt:vector>
  </HeadingPairs>
  <TitlesOfParts>
    <vt:vector size="40" baseType="lpstr">
      <vt:lpstr>Arial</vt:lpstr>
      <vt:lpstr>Calibri</vt:lpstr>
      <vt:lpstr>Calibri Light</vt:lpstr>
      <vt:lpstr>Corbel</vt:lpstr>
      <vt:lpstr>Impact</vt:lpstr>
      <vt:lpstr>Times New Roman</vt:lpstr>
      <vt:lpstr>Trebuchet MS</vt:lpstr>
      <vt:lpstr>Wingdings 3</vt:lpstr>
      <vt:lpstr>Office Theme</vt:lpstr>
      <vt:lpstr>Facet</vt:lpstr>
      <vt:lpstr>Main Event</vt:lpstr>
      <vt:lpstr>1_Office Theme</vt:lpstr>
      <vt:lpstr>Team 5 research project</vt:lpstr>
      <vt:lpstr>Table of content</vt:lpstr>
      <vt:lpstr>INTRODUCTION </vt:lpstr>
      <vt:lpstr>BEFORE WE GET STARTED PLEASE NOTE:</vt:lpstr>
      <vt:lpstr>cont.…1 </vt:lpstr>
      <vt:lpstr>CONT…..2 </vt:lpstr>
      <vt:lpstr>Western region</vt:lpstr>
      <vt:lpstr>Western Region Analysis Summary</vt:lpstr>
      <vt:lpstr>Southwest Region</vt:lpstr>
      <vt:lpstr>Southwest region analysis summary</vt:lpstr>
      <vt:lpstr>Midwest region</vt:lpstr>
      <vt:lpstr>Midwest region analysis summary</vt:lpstr>
      <vt:lpstr>North East Region </vt:lpstr>
      <vt:lpstr>Graph Analysis</vt:lpstr>
      <vt:lpstr>Southeast region</vt:lpstr>
      <vt:lpstr>PowerPoint Presentation</vt:lpstr>
      <vt:lpstr>Southeast region</vt:lpstr>
      <vt:lpstr>Revised RESEARCH QUESTIONS</vt:lpstr>
      <vt:lpstr>Table showing top five states with highest average rental property cost in the united states 2011 - 2016.</vt:lpstr>
      <vt:lpstr>PowerPoint Presentation</vt:lpstr>
      <vt:lpstr>EDUCATION, Income and housing</vt:lpstr>
      <vt:lpstr>DID you know…</vt:lpstr>
      <vt:lpstr>Interest rates and housing</vt:lpstr>
      <vt:lpstr>TEAM RECOMMENDATION &amp; OPINION</vt:lpstr>
      <vt:lpstr>TEAM RECOMMENDATION</vt:lpstr>
      <vt:lpstr>INDIVIDUAL TEAM MEMBER OPINION</vt:lpstr>
      <vt:lpstr>QUESTIONS</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2019-03-28T19:53:04Z</dcterms:created>
  <dcterms:modified xsi:type="dcterms:W3CDTF">2019-03-28T20:05:03Z</dcterms:modified>
</cp:coreProperties>
</file>